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1"/>
  </p:notesMasterIdLst>
  <p:sldIdLst>
    <p:sldId id="297" r:id="rId2"/>
    <p:sldId id="257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56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280" r:id="rId20"/>
  </p:sldIdLst>
  <p:sldSz cx="6858000" cy="9144000" type="screen4x3"/>
  <p:notesSz cx="6888163" cy="100203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993300"/>
    <a:srgbClr val="B92D14"/>
    <a:srgbClr val="4D4D4D"/>
    <a:srgbClr val="35759D"/>
    <a:srgbClr val="35B19D"/>
    <a:srgbClr val="000000"/>
    <a:srgbClr val="E8E8E8"/>
    <a:srgbClr val="4B9600"/>
    <a:srgbClr val="366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36" autoAdjust="0"/>
    <p:restoredTop sz="95596" autoAdjust="0"/>
  </p:normalViewPr>
  <p:slideViewPr>
    <p:cSldViewPr>
      <p:cViewPr>
        <p:scale>
          <a:sx n="136" d="100"/>
          <a:sy n="136" d="100"/>
        </p:scale>
        <p:origin x="594" y="234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871" cy="501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1698" y="0"/>
            <a:ext cx="2984871" cy="501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35175" y="750888"/>
            <a:ext cx="2817813" cy="3757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817" y="4759643"/>
            <a:ext cx="5510530" cy="4509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7546"/>
            <a:ext cx="2984871" cy="501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1698" y="9517546"/>
            <a:ext cx="2984871" cy="501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8DA418BC-F932-4051-882D-F0F8A86891A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363BA6-3030-420C-947D-A5B4892B77D9}" type="slidenum">
              <a:rPr lang="en-US"/>
              <a:pPr/>
              <a:t>1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035175" y="750888"/>
            <a:ext cx="2817813" cy="3757612"/>
          </a:xfrm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363BA6-3030-420C-947D-A5B4892B77D9}" type="slidenum">
              <a:rPr lang="en-US"/>
              <a:pPr/>
              <a:t>10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035175" y="750888"/>
            <a:ext cx="2817813" cy="3757612"/>
          </a:xfrm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94E093-0087-4147-B529-9FE12B8CC575}" type="slidenum">
              <a:rPr lang="en-US"/>
              <a:pPr/>
              <a:t>11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035175" y="750888"/>
            <a:ext cx="2817813" cy="3757612"/>
          </a:xfrm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94E093-0087-4147-B529-9FE12B8CC575}" type="slidenum">
              <a:rPr lang="en-US"/>
              <a:pPr/>
              <a:t>12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035175" y="750888"/>
            <a:ext cx="2817813" cy="3757612"/>
          </a:xfrm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94E093-0087-4147-B529-9FE12B8CC575}" type="slidenum">
              <a:rPr lang="en-US"/>
              <a:pPr/>
              <a:t>13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035175" y="750888"/>
            <a:ext cx="2817813" cy="3757612"/>
          </a:xfrm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94E093-0087-4147-B529-9FE12B8CC575}" type="slidenum">
              <a:rPr lang="en-US"/>
              <a:pPr/>
              <a:t>14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035175" y="750888"/>
            <a:ext cx="2817813" cy="3757612"/>
          </a:xfrm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94E093-0087-4147-B529-9FE12B8CC575}" type="slidenum">
              <a:rPr lang="en-US"/>
              <a:pPr/>
              <a:t>15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035175" y="750888"/>
            <a:ext cx="2817813" cy="3757612"/>
          </a:xfrm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94E093-0087-4147-B529-9FE12B8CC575}" type="slidenum">
              <a:rPr lang="en-US"/>
              <a:pPr/>
              <a:t>16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035175" y="750888"/>
            <a:ext cx="2817813" cy="3757612"/>
          </a:xfrm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94E093-0087-4147-B529-9FE12B8CC575}" type="slidenum">
              <a:rPr lang="en-US"/>
              <a:pPr/>
              <a:t>17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035175" y="750888"/>
            <a:ext cx="2817813" cy="3757612"/>
          </a:xfrm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94E093-0087-4147-B529-9FE12B8CC575}" type="slidenum">
              <a:rPr lang="en-US"/>
              <a:pPr/>
              <a:t>18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035175" y="750888"/>
            <a:ext cx="2817813" cy="3757612"/>
          </a:xfrm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94E093-0087-4147-B529-9FE12B8CC575}" type="slidenum">
              <a:rPr lang="en-US"/>
              <a:pPr/>
              <a:t>2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035175" y="750888"/>
            <a:ext cx="2817813" cy="3757612"/>
          </a:xfrm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94E093-0087-4147-B529-9FE12B8CC575}" type="slidenum">
              <a:rPr lang="en-US"/>
              <a:pPr/>
              <a:t>3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035175" y="750888"/>
            <a:ext cx="2817813" cy="3757612"/>
          </a:xfrm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94E093-0087-4147-B529-9FE12B8CC575}" type="slidenum">
              <a:rPr lang="en-US"/>
              <a:pPr/>
              <a:t>4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035175" y="750888"/>
            <a:ext cx="2817813" cy="3757612"/>
          </a:xfrm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94E093-0087-4147-B529-9FE12B8CC575}" type="slidenum">
              <a:rPr lang="en-US"/>
              <a:pPr/>
              <a:t>5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035175" y="750888"/>
            <a:ext cx="2817813" cy="3757612"/>
          </a:xfrm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94E093-0087-4147-B529-9FE12B8CC575}" type="slidenum">
              <a:rPr lang="en-US"/>
              <a:pPr/>
              <a:t>6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035175" y="750888"/>
            <a:ext cx="2817813" cy="3757612"/>
          </a:xfrm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94E093-0087-4147-B529-9FE12B8CC575}" type="slidenum">
              <a:rPr lang="en-US"/>
              <a:pPr/>
              <a:t>7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035175" y="750888"/>
            <a:ext cx="2817813" cy="3757612"/>
          </a:xfrm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94E093-0087-4147-B529-9FE12B8CC575}" type="slidenum">
              <a:rPr lang="en-US"/>
              <a:pPr/>
              <a:t>8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035175" y="750888"/>
            <a:ext cx="2817813" cy="3757612"/>
          </a:xfrm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94E093-0087-4147-B529-9FE12B8CC575}" type="slidenum">
              <a:rPr lang="en-US"/>
              <a:pPr/>
              <a:t>9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035175" y="750888"/>
            <a:ext cx="2817813" cy="3757612"/>
          </a:xfrm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7112000"/>
            <a:ext cx="5829300" cy="939800"/>
          </a:xfrm>
        </p:spPr>
        <p:txBody>
          <a:bodyPr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42950" y="7823200"/>
            <a:ext cx="5829300" cy="711200"/>
          </a:xfrm>
        </p:spPr>
        <p:txBody>
          <a:bodyPr/>
          <a:lstStyle>
            <a:lvl1pPr marL="0" indent="0" algn="r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800600" y="1890184"/>
            <a:ext cx="1371600" cy="694901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890184"/>
            <a:ext cx="4000500" cy="694901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3251200"/>
            <a:ext cx="2686050" cy="558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3251200"/>
            <a:ext cx="2686050" cy="558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890184"/>
            <a:ext cx="5486400" cy="95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3251200"/>
            <a:ext cx="5486400" cy="558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ideshare.net/ssuser614b15/ss-52104854" TargetMode="External"/><Relationship Id="rId2" Type="http://schemas.openxmlformats.org/officeDocument/2006/relationships/hyperlink" Target="http://klasnaocinka.com.ua/ru/article/suchasnii-urok-2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nfosvit.if.ua/suchasnyj-urok-osnovni-vymohy-schodo-pidhotovky-ta-provedennya/" TargetMode="External"/><Relationship Id="rId5" Type="http://schemas.openxmlformats.org/officeDocument/2006/relationships/hyperlink" Target="http://www.kievskiy-ruo.edu.kh.ua/metodichnij_centr/suchasnij_urok/" TargetMode="External"/><Relationship Id="rId4" Type="http://schemas.openxmlformats.org/officeDocument/2006/relationships/hyperlink" Target="http://colegium.mk.ua/publ/navchalna_robota/statti/suchasnij_urok_spilna_tvorchist_uchitelja_ta_uchniv/12-1-0-5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subTitle" idx="4294967295"/>
          </p:nvPr>
        </p:nvSpPr>
        <p:spPr>
          <a:xfrm>
            <a:off x="992188" y="2786063"/>
            <a:ext cx="5865812" cy="3792537"/>
          </a:xfrm>
        </p:spPr>
        <p:txBody>
          <a:bodyPr/>
          <a:lstStyle/>
          <a:p>
            <a:pPr>
              <a:buNone/>
            </a:pPr>
            <a:r>
              <a:rPr lang="uk-UA" sz="4400" b="1" i="1" dirty="0" smtClean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 Сучасний </a:t>
            </a:r>
            <a:r>
              <a:rPr lang="uk-UA" sz="4400" b="1" i="1" dirty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урок: проблеми, пошуки, знахідки, перспективи</a:t>
            </a:r>
            <a:endParaRPr lang="ru-RU" sz="4400" b="1" i="1" dirty="0">
              <a:solidFill>
                <a:srgbClr val="663300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uk-UA" sz="2000" i="1" dirty="0" smtClean="0">
                <a:solidFill>
                  <a:srgbClr val="993300"/>
                </a:solidFill>
                <a:latin typeface="+mn-lt"/>
                <a:ea typeface="+mn-ea"/>
                <a:cs typeface="+mn-cs"/>
              </a:rPr>
              <a:t>     </a:t>
            </a:r>
          </a:p>
          <a:p>
            <a:pPr>
              <a:buNone/>
            </a:pPr>
            <a:endParaRPr lang="uk-UA" sz="2000" b="1" i="1" dirty="0">
              <a:solidFill>
                <a:srgbClr val="993300"/>
              </a:solidFill>
            </a:endParaRPr>
          </a:p>
          <a:p>
            <a:pPr>
              <a:buNone/>
            </a:pPr>
            <a:endParaRPr lang="uk-UA" sz="2000" b="1" i="1" dirty="0" smtClean="0">
              <a:solidFill>
                <a:srgbClr val="993300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uk-UA" sz="2000" b="1" i="1" dirty="0" smtClean="0">
                <a:solidFill>
                  <a:srgbClr val="993300"/>
                </a:solidFill>
                <a:latin typeface="+mn-lt"/>
                <a:ea typeface="+mn-ea"/>
                <a:cs typeface="+mn-cs"/>
              </a:rPr>
              <a:t>Урок </a:t>
            </a:r>
            <a:r>
              <a:rPr lang="uk-UA" sz="2000" b="1" i="1" dirty="0">
                <a:solidFill>
                  <a:srgbClr val="993300"/>
                </a:solidFill>
                <a:latin typeface="+mn-lt"/>
                <a:ea typeface="+mn-ea"/>
                <a:cs typeface="+mn-cs"/>
              </a:rPr>
              <a:t>– це дзеркало загальної педагогічної культури вчителя, </a:t>
            </a:r>
            <a:r>
              <a:rPr lang="uk-UA" sz="2000" b="1" i="1" dirty="0" smtClean="0">
                <a:solidFill>
                  <a:srgbClr val="993300"/>
                </a:solidFill>
                <a:latin typeface="+mn-lt"/>
                <a:ea typeface="+mn-ea"/>
                <a:cs typeface="+mn-cs"/>
              </a:rPr>
              <a:t>мірило </a:t>
            </a:r>
            <a:r>
              <a:rPr lang="uk-UA" sz="2000" b="1" i="1" dirty="0">
                <a:solidFill>
                  <a:srgbClr val="993300"/>
                </a:solidFill>
                <a:latin typeface="+mn-lt"/>
                <a:ea typeface="+mn-ea"/>
                <a:cs typeface="+mn-cs"/>
              </a:rPr>
              <a:t>його інтелектуального скарбу, показник його кругозору, ерудиції.  </a:t>
            </a:r>
            <a:endParaRPr lang="ru-RU" sz="2000" b="1" dirty="0">
              <a:solidFill>
                <a:srgbClr val="993300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uk-UA" sz="2000" i="1" dirty="0" smtClean="0">
                <a:solidFill>
                  <a:srgbClr val="993300"/>
                </a:solidFill>
                <a:latin typeface="+mn-lt"/>
                <a:ea typeface="+mn-ea"/>
                <a:cs typeface="+mn-cs"/>
              </a:rPr>
              <a:t>                                          В.О.Сухомлинський</a:t>
            </a:r>
            <a:r>
              <a:rPr lang="uk-UA" sz="2000" dirty="0" smtClean="0">
                <a:solidFill>
                  <a:srgbClr val="993300"/>
                </a:solidFill>
                <a:latin typeface="+mn-lt"/>
                <a:ea typeface="+mn-ea"/>
                <a:cs typeface="+mn-cs"/>
              </a:rPr>
              <a:t> </a:t>
            </a:r>
            <a:endParaRPr lang="ru-RU" sz="2000" dirty="0">
              <a:solidFill>
                <a:srgbClr val="9933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57298" y="642910"/>
            <a:ext cx="550070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smtClean="0">
                <a:solidFill>
                  <a:srgbClr val="663300"/>
                </a:solidFill>
              </a:rPr>
              <a:t>Методичний бюлетень </a:t>
            </a:r>
          </a:p>
          <a:p>
            <a:r>
              <a:rPr lang="uk-UA" sz="3200" b="1" dirty="0" smtClean="0">
                <a:solidFill>
                  <a:srgbClr val="663300"/>
                </a:solidFill>
              </a:rPr>
              <a:t>Вересень-листопад 2019</a:t>
            </a:r>
            <a:endParaRPr lang="ru-RU" sz="3200" b="1" dirty="0">
              <a:solidFill>
                <a:srgbClr val="66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subTitle" idx="4294967295"/>
          </p:nvPr>
        </p:nvSpPr>
        <p:spPr>
          <a:xfrm>
            <a:off x="1928802" y="1500167"/>
            <a:ext cx="4929198" cy="5078434"/>
          </a:xfrm>
        </p:spPr>
        <p:txBody>
          <a:bodyPr/>
          <a:lstStyle/>
          <a:p>
            <a:pPr algn="ctr">
              <a:buNone/>
            </a:pPr>
            <a:r>
              <a:rPr lang="uk-UA" sz="4400" b="1" i="1" dirty="0" smtClean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 ТИПИ ТА СТРУКТУРА </a:t>
            </a:r>
          </a:p>
          <a:p>
            <a:pPr algn="ctr">
              <a:buNone/>
            </a:pPr>
            <a:r>
              <a:rPr lang="uk-UA" sz="4400" b="1" i="1" dirty="0" err="1" smtClean="0">
                <a:solidFill>
                  <a:srgbClr val="663300"/>
                </a:solidFill>
              </a:rPr>
              <a:t>компетентнісно</a:t>
            </a:r>
            <a:r>
              <a:rPr lang="uk-UA" sz="4400" b="1" i="1" dirty="0" smtClean="0">
                <a:solidFill>
                  <a:srgbClr val="663300"/>
                </a:solidFill>
              </a:rPr>
              <a:t>  зорієнтованого  уроку</a:t>
            </a:r>
            <a:endParaRPr lang="ru-RU" sz="4400" b="1" i="1" dirty="0">
              <a:solidFill>
                <a:srgbClr val="663300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uk-UA" sz="2000" i="1" dirty="0" smtClean="0">
                <a:solidFill>
                  <a:srgbClr val="993300"/>
                </a:solidFill>
                <a:latin typeface="+mn-lt"/>
                <a:ea typeface="+mn-ea"/>
                <a:cs typeface="+mn-cs"/>
              </a:rPr>
              <a:t>     </a:t>
            </a:r>
          </a:p>
          <a:p>
            <a:pPr>
              <a:buNone/>
            </a:pPr>
            <a:endParaRPr lang="uk-UA" sz="2000" b="1" i="1" dirty="0">
              <a:solidFill>
                <a:srgbClr val="993300"/>
              </a:solidFill>
            </a:endParaRPr>
          </a:p>
          <a:p>
            <a:pPr>
              <a:buNone/>
            </a:pPr>
            <a:endParaRPr lang="uk-UA" sz="2000" b="1" i="1" dirty="0" smtClean="0">
              <a:solidFill>
                <a:srgbClr val="993300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uk-UA" sz="2000" b="1" i="1" dirty="0" smtClean="0">
                <a:solidFill>
                  <a:srgbClr val="993300"/>
                </a:solidFill>
                <a:latin typeface="+mn-lt"/>
                <a:ea typeface="+mn-ea"/>
                <a:cs typeface="+mn-cs"/>
              </a:rPr>
              <a:t>Урок </a:t>
            </a:r>
            <a:r>
              <a:rPr lang="uk-UA" sz="2000" b="1" i="1" dirty="0">
                <a:solidFill>
                  <a:srgbClr val="993300"/>
                </a:solidFill>
                <a:latin typeface="+mn-lt"/>
                <a:ea typeface="+mn-ea"/>
                <a:cs typeface="+mn-cs"/>
              </a:rPr>
              <a:t>– це дзеркало загальної педагогічної культури вчителя, </a:t>
            </a:r>
            <a:r>
              <a:rPr lang="uk-UA" sz="2000" b="1" i="1" dirty="0" smtClean="0">
                <a:solidFill>
                  <a:srgbClr val="993300"/>
                </a:solidFill>
                <a:latin typeface="+mn-lt"/>
                <a:ea typeface="+mn-ea"/>
                <a:cs typeface="+mn-cs"/>
              </a:rPr>
              <a:t>мірило </a:t>
            </a:r>
            <a:r>
              <a:rPr lang="uk-UA" sz="2000" b="1" i="1" dirty="0">
                <a:solidFill>
                  <a:srgbClr val="993300"/>
                </a:solidFill>
                <a:latin typeface="+mn-lt"/>
                <a:ea typeface="+mn-ea"/>
                <a:cs typeface="+mn-cs"/>
              </a:rPr>
              <a:t>його інтелектуального скарбу, показник його кругозору, ерудиції.  </a:t>
            </a:r>
            <a:endParaRPr lang="ru-RU" sz="2000" b="1" dirty="0">
              <a:solidFill>
                <a:srgbClr val="993300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uk-UA" sz="2000" i="1" dirty="0" smtClean="0">
                <a:solidFill>
                  <a:srgbClr val="993300"/>
                </a:solidFill>
                <a:latin typeface="+mn-lt"/>
                <a:ea typeface="+mn-ea"/>
                <a:cs typeface="+mn-cs"/>
              </a:rPr>
              <a:t>                                          В.О.Сухомлинський</a:t>
            </a:r>
            <a:r>
              <a:rPr lang="uk-UA" sz="2000" dirty="0" smtClean="0">
                <a:solidFill>
                  <a:srgbClr val="993300"/>
                </a:solidFill>
                <a:latin typeface="+mn-lt"/>
                <a:ea typeface="+mn-ea"/>
                <a:cs typeface="+mn-cs"/>
              </a:rPr>
              <a:t> </a:t>
            </a:r>
            <a:endParaRPr lang="ru-RU" sz="2000" dirty="0">
              <a:solidFill>
                <a:srgbClr val="993300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xfrm>
            <a:off x="1285860" y="214282"/>
            <a:ext cx="5114940" cy="1214446"/>
          </a:xfrm>
        </p:spPr>
        <p:txBody>
          <a:bodyPr/>
          <a:lstStyle/>
          <a:p>
            <a:pPr algn="ctr"/>
            <a:r>
              <a:rPr lang="uk-UA" sz="2400" b="1" dirty="0" err="1" smtClean="0">
                <a:solidFill>
                  <a:srgbClr val="993300"/>
                </a:solidFill>
              </a:rPr>
              <a:t>Компетентнісно</a:t>
            </a:r>
            <a:r>
              <a:rPr lang="uk-UA" sz="2400" b="1" dirty="0" smtClean="0">
                <a:solidFill>
                  <a:srgbClr val="993300"/>
                </a:solidFill>
              </a:rPr>
              <a:t> зорієнтований урок </a:t>
            </a:r>
            <a:endParaRPr lang="ru-RU" sz="2400" b="1" dirty="0">
              <a:solidFill>
                <a:srgbClr val="993300"/>
              </a:solidFill>
            </a:endParaRPr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57298" y="863455"/>
            <a:ext cx="5500701" cy="341016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uk-UA" sz="14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uk-UA" sz="14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uk-UA" sz="1400" b="1" dirty="0"/>
          </a:p>
          <a:p>
            <a:endParaRPr lang="uk-UA" sz="14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uk-UA" sz="1400" b="1" dirty="0"/>
          </a:p>
          <a:p>
            <a:endParaRPr lang="uk-UA" sz="14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uk-UA" sz="14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uk-UA" sz="1400" b="1" dirty="0"/>
          </a:p>
          <a:p>
            <a:endParaRPr lang="uk-UA" sz="14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uk-UA" sz="1400" b="1" dirty="0"/>
          </a:p>
          <a:p>
            <a:endParaRPr lang="uk-UA" sz="14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>
              <a:buNone/>
            </a:pPr>
            <a:endParaRPr lang="uk-UA" sz="1400" b="1" dirty="0" smtClean="0">
              <a:solidFill>
                <a:srgbClr val="663300"/>
              </a:solidFill>
              <a:latin typeface="+mn-lt"/>
              <a:ea typeface="+mn-ea"/>
              <a:cs typeface="+mn-cs"/>
            </a:endParaRPr>
          </a:p>
          <a:p>
            <a:pPr algn="ctr">
              <a:buNone/>
            </a:pPr>
            <a:endParaRPr lang="uk-UA" sz="1400" b="1" dirty="0">
              <a:solidFill>
                <a:srgbClr val="663300"/>
              </a:solidFill>
            </a:endParaRPr>
          </a:p>
          <a:p>
            <a:pPr algn="ctr">
              <a:buNone/>
            </a:pPr>
            <a:endParaRPr lang="uk-UA" sz="1400" b="1" dirty="0" smtClean="0">
              <a:solidFill>
                <a:srgbClr val="6633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2513" name="Rectangle 1"/>
          <p:cNvSpPr>
            <a:spLocks noChangeArrowheads="1"/>
          </p:cNvSpPr>
          <p:nvPr/>
        </p:nvSpPr>
        <p:spPr bwMode="auto">
          <a:xfrm>
            <a:off x="1643050" y="3638598"/>
            <a:ext cx="4857784" cy="107721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5150" algn="l"/>
              </a:tabLst>
            </a:pPr>
            <a:endParaRPr kumimoji="0" lang="uk-UA" sz="1600" b="1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5150" algn="l"/>
              </a:tabLst>
            </a:pPr>
            <a:endParaRPr lang="uk-UA" sz="1600" b="1" dirty="0">
              <a:solidFill>
                <a:srgbClr val="6633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5150" algn="l"/>
              </a:tabLst>
            </a:pPr>
            <a:endParaRPr kumimoji="0" lang="uk-UA" sz="1600" b="1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5150" algn="l"/>
              </a:tabLst>
            </a:pPr>
            <a:endParaRPr lang="uk-UA" sz="1600" b="1" dirty="0">
              <a:solidFill>
                <a:srgbClr val="6633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785926" y="62372"/>
            <a:ext cx="5072074" cy="7632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8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8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Урок     засвоєння    нових  знань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І. Орієнтація, мотивація діяльності.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ІІ. </a:t>
            </a:r>
            <a:r>
              <a:rPr kumimoji="0" lang="uk-UA" sz="1800" b="0" i="0" u="none" strike="noStrike" cap="none" normalizeH="0" baseline="0" dirty="0" err="1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Цілепокладання</a:t>
            </a:r>
            <a:r>
              <a:rPr kumimoji="0" lang="uk-UA" sz="18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Повідомлення теми, мети, завдань уроку.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Визначення очікуваних результатів.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Мотивація навчальної діяльності.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ІІІ. </a:t>
            </a:r>
            <a:r>
              <a:rPr kumimoji="0" lang="uk-UA" sz="1800" b="0" i="0" u="none" strike="noStrike" cap="none" normalizeH="0" baseline="0" dirty="0" err="1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Цілереалізація</a:t>
            </a:r>
            <a:r>
              <a:rPr kumimoji="0" lang="uk-UA" sz="18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Актуалізація й корекція опорних знань.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Сприйняття й первинне  усвідомлення  навчального   матеріалу,                                       .         осмислення зв'язків і співвідношень в об'єктах вивчення.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Фізкультпауза.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Узагальнення й систематизація знань, застосування їх у різних ситуаціях, наближених до життєвих.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Повідомлення  домашнього завдання.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ІV. Рефлексивно-оцінюючий.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Підведення підсумків уроку.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Рефлексія.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Цінування, оцінювання. 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xfrm>
            <a:off x="1285860" y="214282"/>
            <a:ext cx="5114940" cy="1214446"/>
          </a:xfrm>
        </p:spPr>
        <p:txBody>
          <a:bodyPr/>
          <a:lstStyle/>
          <a:p>
            <a:pPr algn="ctr"/>
            <a:r>
              <a:rPr lang="uk-UA" sz="2400" b="1" dirty="0" err="1" smtClean="0">
                <a:solidFill>
                  <a:srgbClr val="993300"/>
                </a:solidFill>
              </a:rPr>
              <a:t>Компетентнісно</a:t>
            </a:r>
            <a:r>
              <a:rPr lang="uk-UA" sz="2400" b="1" dirty="0" smtClean="0">
                <a:solidFill>
                  <a:srgbClr val="993300"/>
                </a:solidFill>
              </a:rPr>
              <a:t> зорієнтований урок </a:t>
            </a:r>
            <a:endParaRPr lang="ru-RU" sz="2400" b="1" dirty="0">
              <a:solidFill>
                <a:srgbClr val="993300"/>
              </a:solidFill>
            </a:endParaRPr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57298" y="863455"/>
            <a:ext cx="5500701" cy="341016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uk-UA" sz="14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uk-UA" sz="14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uk-UA" sz="1400" b="1" dirty="0"/>
          </a:p>
          <a:p>
            <a:endParaRPr lang="uk-UA" sz="14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uk-UA" sz="1400" b="1" dirty="0"/>
          </a:p>
          <a:p>
            <a:endParaRPr lang="uk-UA" sz="14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uk-UA" sz="14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uk-UA" sz="1400" b="1" dirty="0"/>
          </a:p>
          <a:p>
            <a:endParaRPr lang="uk-UA" sz="14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uk-UA" sz="1400" b="1" dirty="0"/>
          </a:p>
          <a:p>
            <a:endParaRPr lang="uk-UA" sz="14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>
              <a:buNone/>
            </a:pPr>
            <a:endParaRPr lang="uk-UA" sz="1400" b="1" dirty="0" smtClean="0">
              <a:solidFill>
                <a:srgbClr val="663300"/>
              </a:solidFill>
              <a:latin typeface="+mn-lt"/>
              <a:ea typeface="+mn-ea"/>
              <a:cs typeface="+mn-cs"/>
            </a:endParaRPr>
          </a:p>
          <a:p>
            <a:pPr algn="ctr">
              <a:buNone/>
            </a:pPr>
            <a:endParaRPr lang="uk-UA" sz="1400" b="1" dirty="0">
              <a:solidFill>
                <a:srgbClr val="663300"/>
              </a:solidFill>
            </a:endParaRPr>
          </a:p>
          <a:p>
            <a:pPr algn="ctr">
              <a:buNone/>
            </a:pPr>
            <a:endParaRPr lang="uk-UA" sz="1400" b="1" dirty="0" smtClean="0">
              <a:solidFill>
                <a:srgbClr val="6633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2513" name="Rectangle 1"/>
          <p:cNvSpPr>
            <a:spLocks noChangeArrowheads="1"/>
          </p:cNvSpPr>
          <p:nvPr/>
        </p:nvSpPr>
        <p:spPr bwMode="auto">
          <a:xfrm>
            <a:off x="1643050" y="3638598"/>
            <a:ext cx="4857784" cy="107721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5150" algn="l"/>
              </a:tabLst>
            </a:pPr>
            <a:endParaRPr kumimoji="0" lang="uk-UA" sz="1600" b="1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5150" algn="l"/>
              </a:tabLst>
            </a:pPr>
            <a:endParaRPr lang="uk-UA" sz="1600" b="1" dirty="0">
              <a:solidFill>
                <a:srgbClr val="6633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5150" algn="l"/>
              </a:tabLst>
            </a:pPr>
            <a:endParaRPr kumimoji="0" lang="uk-UA" sz="1600" b="1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5150" algn="l"/>
              </a:tabLst>
            </a:pPr>
            <a:endParaRPr lang="uk-UA" sz="1600" b="1" dirty="0">
              <a:solidFill>
                <a:srgbClr val="6633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785927" y="-8327577"/>
            <a:ext cx="4786346" cy="1711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8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8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8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Урок   засвоєння   навичок   і   умінь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І. Орієнтація, мотивація діяльності.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ІІ. </a:t>
            </a:r>
            <a:r>
              <a:rPr kumimoji="0" lang="uk-UA" sz="1800" b="0" i="0" u="none" strike="noStrike" cap="none" normalizeH="0" baseline="0" dirty="0" err="1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Цілепокладання</a:t>
            </a:r>
            <a:r>
              <a:rPr kumimoji="0" lang="uk-UA" sz="18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1. Повідомлення теми, мети, завдань уроку.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2. Визначення очікуваних результатів.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3. Мотивація навчальної діяльності.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ІІІ. </a:t>
            </a:r>
            <a:r>
              <a:rPr kumimoji="0" lang="uk-UA" sz="1800" b="0" i="0" u="none" strike="noStrike" cap="none" normalizeH="0" baseline="0" dirty="0" err="1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Цілереалізація</a:t>
            </a:r>
            <a:r>
              <a:rPr kumimoji="0" lang="uk-UA" sz="18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1. Перевірка домашнього завдання, актуалізація й корекція опорних знань, практичного досвіду учнів.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2. Поглиблення навчального   матеріалу, ознайомлення з правилами, алгоритмами виконання певних дій (ввідні, вступні вправи).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3. Первинне  застосування  знань (пробні вправи).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4. </a:t>
            </a:r>
            <a:r>
              <a:rPr kumimoji="0" lang="uk-UA" sz="1800" b="0" i="0" u="none" strike="noStrike" cap="none" normalizeH="0" baseline="0" dirty="0" err="1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Фізкультхвилинка</a:t>
            </a:r>
            <a:r>
              <a:rPr kumimoji="0" lang="uk-UA" sz="18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(релаксація).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5. Застосування учнями знань і дій у стандартних умовах  з метою засвоєння навичок (тренувальні вправи ).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6. Творче перенесення знань і навичок у нові чи змінені умови з метою формування умінь (творчі вправи).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ІV. Рефлексивно-оцінюючий.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1. Підведення підсумків уроку.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2. Повідомлення  домашнього завдання.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3. Рефлексія.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4. Цінування, оцінювання. 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xfrm>
            <a:off x="1285860" y="214282"/>
            <a:ext cx="5114940" cy="1214446"/>
          </a:xfrm>
        </p:spPr>
        <p:txBody>
          <a:bodyPr/>
          <a:lstStyle/>
          <a:p>
            <a:pPr algn="ctr"/>
            <a:r>
              <a:rPr lang="uk-UA" sz="2400" b="1" dirty="0" err="1" smtClean="0">
                <a:solidFill>
                  <a:srgbClr val="993300"/>
                </a:solidFill>
              </a:rPr>
              <a:t>Компетентнісно</a:t>
            </a:r>
            <a:r>
              <a:rPr lang="uk-UA" sz="2400" b="1" dirty="0" smtClean="0">
                <a:solidFill>
                  <a:srgbClr val="993300"/>
                </a:solidFill>
              </a:rPr>
              <a:t> зорієнтований урок </a:t>
            </a:r>
            <a:endParaRPr lang="ru-RU" sz="2400" b="1" dirty="0">
              <a:solidFill>
                <a:srgbClr val="993300"/>
              </a:solidFill>
            </a:endParaRPr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57298" y="863455"/>
            <a:ext cx="5500701" cy="341016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uk-UA" sz="14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uk-UA" sz="14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uk-UA" sz="1400" b="1" dirty="0"/>
          </a:p>
          <a:p>
            <a:endParaRPr lang="uk-UA" sz="14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uk-UA" sz="1400" b="1" dirty="0"/>
          </a:p>
          <a:p>
            <a:endParaRPr lang="uk-UA" sz="14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uk-UA" sz="14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uk-UA" sz="1400" b="1" dirty="0"/>
          </a:p>
          <a:p>
            <a:endParaRPr lang="uk-UA" sz="14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uk-UA" sz="1400" b="1" dirty="0"/>
          </a:p>
          <a:p>
            <a:endParaRPr lang="uk-UA" sz="14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>
              <a:buNone/>
            </a:pPr>
            <a:endParaRPr lang="uk-UA" sz="1400" b="1" dirty="0" smtClean="0">
              <a:solidFill>
                <a:srgbClr val="663300"/>
              </a:solidFill>
              <a:latin typeface="+mn-lt"/>
              <a:ea typeface="+mn-ea"/>
              <a:cs typeface="+mn-cs"/>
            </a:endParaRPr>
          </a:p>
          <a:p>
            <a:pPr algn="ctr">
              <a:buNone/>
            </a:pPr>
            <a:endParaRPr lang="uk-UA" sz="1400" b="1" dirty="0">
              <a:solidFill>
                <a:srgbClr val="663300"/>
              </a:solidFill>
            </a:endParaRPr>
          </a:p>
          <a:p>
            <a:pPr algn="ctr">
              <a:buNone/>
            </a:pPr>
            <a:endParaRPr lang="uk-UA" sz="1400" b="1" dirty="0" smtClean="0">
              <a:solidFill>
                <a:srgbClr val="6633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2513" name="Rectangle 1"/>
          <p:cNvSpPr>
            <a:spLocks noChangeArrowheads="1"/>
          </p:cNvSpPr>
          <p:nvPr/>
        </p:nvSpPr>
        <p:spPr bwMode="auto">
          <a:xfrm>
            <a:off x="1643050" y="3638598"/>
            <a:ext cx="4857784" cy="107721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5150" algn="l"/>
              </a:tabLst>
            </a:pPr>
            <a:endParaRPr kumimoji="0" lang="uk-UA" sz="1600" b="1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5150" algn="l"/>
              </a:tabLst>
            </a:pPr>
            <a:endParaRPr lang="uk-UA" sz="1600" b="1" dirty="0">
              <a:solidFill>
                <a:srgbClr val="6633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5150" algn="l"/>
              </a:tabLst>
            </a:pPr>
            <a:endParaRPr kumimoji="0" lang="uk-UA" sz="1600" b="1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5150" algn="l"/>
              </a:tabLst>
            </a:pPr>
            <a:endParaRPr lang="uk-UA" sz="1600" b="1" dirty="0">
              <a:solidFill>
                <a:srgbClr val="6633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1857365" y="-8635354"/>
            <a:ext cx="4643470" cy="17727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600" b="1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600" b="1" dirty="0" smtClean="0">
              <a:solidFill>
                <a:srgbClr val="6633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600" b="1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600" b="1" dirty="0" smtClean="0">
              <a:solidFill>
                <a:srgbClr val="6633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600" b="1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600" b="1" dirty="0" smtClean="0">
              <a:solidFill>
                <a:srgbClr val="6633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Урок  застосування  знань, навичок  і  умінь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Учні самостійно виконують лабораторні, практичні досліди й завдання, обчислювальні, пізнавальні завдання, графічні, письмові роботи.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І. Орієнтація, мотивація діяльності.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ІІ.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Цілепокладання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   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1. Повідомлення теми, мети, завдань уроку; мотивація навчальної діяльності.    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2. Визначення очікуваних результатів.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ІІІ.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Цілереалізація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   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1. Перевірка домашнього завдання; відтворення й коригування опорних знань, умінь, навичок, необхідних для самостійного виконання практичних завдань уроку.    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2. Загальний інструктаж, усвідомлення алгоритму дій (осмислення змісту й послідовності практичних дій).    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3. Самостійне виконання завдань під контролем і за допомогою учителя, враховуючи індивідуальні можливості).    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4. Фізкультпауза.    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5.  Узагальнення  й систематизація учнями результатів роботи.   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6. Звіт учнів про способи  й  результати виконання роботи. 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ІV. Рефлексивно-оцінюючий.    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1. Підведення підсумків уроку.    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2. Повідомлення  домашнього завдання.    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3. Рефлексія.    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4. Цінування, оцінювання.       </a:t>
            </a: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xfrm>
            <a:off x="1285860" y="214282"/>
            <a:ext cx="5114940" cy="1214446"/>
          </a:xfrm>
        </p:spPr>
        <p:txBody>
          <a:bodyPr/>
          <a:lstStyle/>
          <a:p>
            <a:pPr algn="ctr"/>
            <a:r>
              <a:rPr lang="uk-UA" sz="2400" b="1" dirty="0" err="1" smtClean="0">
                <a:solidFill>
                  <a:srgbClr val="993300"/>
                </a:solidFill>
              </a:rPr>
              <a:t>Компетентнісно</a:t>
            </a:r>
            <a:r>
              <a:rPr lang="uk-UA" sz="2400" b="1" dirty="0" smtClean="0">
                <a:solidFill>
                  <a:srgbClr val="993300"/>
                </a:solidFill>
              </a:rPr>
              <a:t> зорієнтований урок </a:t>
            </a:r>
            <a:endParaRPr lang="ru-RU" sz="2400" b="1" dirty="0">
              <a:solidFill>
                <a:srgbClr val="993300"/>
              </a:solidFill>
            </a:endParaRPr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57298" y="1380519"/>
            <a:ext cx="5500701" cy="237603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uk-UA" sz="14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uk-UA" sz="14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uk-UA" sz="14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uk-UA" sz="1400" b="1" dirty="0"/>
          </a:p>
          <a:p>
            <a:endParaRPr lang="uk-UA" sz="14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uk-UA" sz="1400" b="1" dirty="0"/>
          </a:p>
          <a:p>
            <a:endParaRPr lang="uk-UA" sz="14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>
              <a:buNone/>
            </a:pPr>
            <a:endParaRPr lang="uk-UA" sz="1400" b="1" dirty="0" smtClean="0">
              <a:solidFill>
                <a:srgbClr val="663300"/>
              </a:solidFill>
              <a:latin typeface="+mn-lt"/>
              <a:ea typeface="+mn-ea"/>
              <a:cs typeface="+mn-cs"/>
            </a:endParaRPr>
          </a:p>
          <a:p>
            <a:pPr algn="ctr">
              <a:buNone/>
            </a:pPr>
            <a:endParaRPr lang="uk-UA" sz="1400" b="1" dirty="0">
              <a:solidFill>
                <a:srgbClr val="663300"/>
              </a:solidFill>
            </a:endParaRPr>
          </a:p>
          <a:p>
            <a:pPr algn="ctr">
              <a:buNone/>
            </a:pPr>
            <a:endParaRPr lang="uk-UA" sz="1400" b="1" dirty="0" smtClean="0">
              <a:solidFill>
                <a:srgbClr val="6633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2513" name="Rectangle 1"/>
          <p:cNvSpPr>
            <a:spLocks noChangeArrowheads="1"/>
          </p:cNvSpPr>
          <p:nvPr/>
        </p:nvSpPr>
        <p:spPr bwMode="auto">
          <a:xfrm>
            <a:off x="1643050" y="3638598"/>
            <a:ext cx="4857784" cy="107721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5150" algn="l"/>
              </a:tabLst>
            </a:pPr>
            <a:endParaRPr kumimoji="0" lang="uk-UA" sz="1600" b="1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5150" algn="l"/>
              </a:tabLst>
            </a:pPr>
            <a:endParaRPr lang="uk-UA" sz="1600" b="1" dirty="0">
              <a:solidFill>
                <a:srgbClr val="6633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5150" algn="l"/>
              </a:tabLst>
            </a:pPr>
            <a:endParaRPr kumimoji="0" lang="uk-UA" sz="1600" b="1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5150" algn="l"/>
              </a:tabLst>
            </a:pPr>
            <a:endParaRPr lang="uk-UA" sz="1600" b="1" dirty="0">
              <a:solidFill>
                <a:srgbClr val="6633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1500175" y="-8004412"/>
            <a:ext cx="5000660" cy="16466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000" b="1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2000" b="1" dirty="0" smtClean="0">
              <a:solidFill>
                <a:srgbClr val="6633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000" b="1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Урок   узагальнення   й   систематизації   знань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Проводиться після вивчення найважливіших розділів програми.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І. Орієнтація, мотивація діяльності (підготовка до активної навчальної діяльності).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ІІ.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Цілепокладання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   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1. Повідомлення теми, мети, завдань уроку.    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2. Мотивація навчальної діяльності.    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3. Визначення очікуваних результатів.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ІІІ.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Цілереалізація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   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1. Відтворення й коригування опорних знань, умінь, навичок.   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2. Узагальнення  й систематизація понять, засвоєння системних знань і їхнє застосування для пояснення нових фактів і для виконання практичних завдань.    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3. Фізкультпауза.    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4. Засвоєння провідних ідей і  теорій  на основі широкої систематизації знань.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ІV. Рефлексивно-оцінюючий.    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1. Підведення підсумків уроку.    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2. Повідомлення  домашнього завдання, успішне виконання якого потребує системних знань, навичок, умінь.    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3. Рефлексія.    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4. Цінування, оцінювання. </a:t>
            </a: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xfrm>
            <a:off x="1285860" y="214282"/>
            <a:ext cx="5114940" cy="1214446"/>
          </a:xfrm>
        </p:spPr>
        <p:txBody>
          <a:bodyPr/>
          <a:lstStyle/>
          <a:p>
            <a:pPr algn="ctr"/>
            <a:r>
              <a:rPr lang="uk-UA" sz="2400" b="1" dirty="0" err="1" smtClean="0">
                <a:solidFill>
                  <a:srgbClr val="993300"/>
                </a:solidFill>
              </a:rPr>
              <a:t>Компетентнісно</a:t>
            </a:r>
            <a:r>
              <a:rPr lang="uk-UA" sz="2400" b="1" dirty="0" smtClean="0">
                <a:solidFill>
                  <a:srgbClr val="993300"/>
                </a:solidFill>
              </a:rPr>
              <a:t> зорієнтований урок </a:t>
            </a:r>
            <a:endParaRPr lang="ru-RU" sz="2400" b="1" dirty="0">
              <a:solidFill>
                <a:srgbClr val="993300"/>
              </a:solidFill>
            </a:endParaRPr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57298" y="863455"/>
            <a:ext cx="5500701" cy="341016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uk-UA" sz="14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uk-UA" sz="14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uk-UA" sz="1400" b="1" dirty="0"/>
          </a:p>
          <a:p>
            <a:endParaRPr lang="uk-UA" sz="14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uk-UA" sz="1400" b="1" dirty="0"/>
          </a:p>
          <a:p>
            <a:endParaRPr lang="uk-UA" sz="14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uk-UA" sz="14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uk-UA" sz="1400" b="1" dirty="0"/>
          </a:p>
          <a:p>
            <a:endParaRPr lang="uk-UA" sz="14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uk-UA" sz="1400" b="1" dirty="0"/>
          </a:p>
          <a:p>
            <a:endParaRPr lang="uk-UA" sz="14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>
              <a:buNone/>
            </a:pPr>
            <a:endParaRPr lang="uk-UA" sz="1400" b="1" dirty="0" smtClean="0">
              <a:solidFill>
                <a:srgbClr val="663300"/>
              </a:solidFill>
              <a:latin typeface="+mn-lt"/>
              <a:ea typeface="+mn-ea"/>
              <a:cs typeface="+mn-cs"/>
            </a:endParaRPr>
          </a:p>
          <a:p>
            <a:pPr algn="ctr">
              <a:buNone/>
            </a:pPr>
            <a:endParaRPr lang="uk-UA" sz="1400" b="1" dirty="0">
              <a:solidFill>
                <a:srgbClr val="663300"/>
              </a:solidFill>
            </a:endParaRPr>
          </a:p>
          <a:p>
            <a:pPr algn="ctr">
              <a:buNone/>
            </a:pPr>
            <a:endParaRPr lang="uk-UA" sz="1400" b="1" dirty="0" smtClean="0">
              <a:solidFill>
                <a:srgbClr val="6633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2513" name="Rectangle 1"/>
          <p:cNvSpPr>
            <a:spLocks noChangeArrowheads="1"/>
          </p:cNvSpPr>
          <p:nvPr/>
        </p:nvSpPr>
        <p:spPr bwMode="auto">
          <a:xfrm>
            <a:off x="1643050" y="3638598"/>
            <a:ext cx="4857784" cy="107721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5150" algn="l"/>
              </a:tabLst>
            </a:pPr>
            <a:endParaRPr kumimoji="0" lang="uk-UA" sz="1600" b="1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5150" algn="l"/>
              </a:tabLst>
            </a:pPr>
            <a:endParaRPr lang="uk-UA" sz="1600" b="1" dirty="0">
              <a:solidFill>
                <a:srgbClr val="6633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5150" algn="l"/>
              </a:tabLst>
            </a:pPr>
            <a:endParaRPr kumimoji="0" lang="uk-UA" sz="1600" b="1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5150" algn="l"/>
              </a:tabLst>
            </a:pPr>
            <a:endParaRPr lang="uk-UA" sz="1600" b="1" dirty="0">
              <a:solidFill>
                <a:srgbClr val="6633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1428736" y="-3483697"/>
            <a:ext cx="5214974" cy="11110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Урок  перевірки  й  корекції  знань,  навичок,  умінь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І. Орієнтація, мотивація діяльності.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ІІ.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Цілепокладання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  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1. Повідомлення теми, мети, завдань уроку.    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2. Мотивація навчальної діяльності.    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3. Визначення очікуваних результатів.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ІІІ.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Цілереалізація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    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1. Перевірка знань фактичного матеріалу (усна фронтальна бесіда, усна індивідуальна розмова).    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2. Перевірка знань основних понять (письмова перевірка 8-10 хвилин, індивідуальне опитування).     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3. Перевірка глибини усвідомлення  знань  (письмове опитування, самостійне складання таблиць, схем тощо).     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4. Фізкультпауза.     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5. Застосування знань у стандартних умовах.     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6. Застосування знань у нестандартних умовах.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ІV. Рефлексивно-оцінюючий.     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1. Підведення підсумків уроку.     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2. Рефлексія.     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3. Цінування, оцінювання. Якщо робота проводиться письмово, то пункти 1-3, 5-6  етапу 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цілереалізації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відображають   логіку побудови  завдань  контрольної роботи. </a:t>
            </a: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xfrm>
            <a:off x="1285860" y="214282"/>
            <a:ext cx="5114940" cy="1214446"/>
          </a:xfrm>
        </p:spPr>
        <p:txBody>
          <a:bodyPr/>
          <a:lstStyle/>
          <a:p>
            <a:pPr algn="ctr"/>
            <a:r>
              <a:rPr lang="uk-UA" sz="2400" b="1" dirty="0" err="1" smtClean="0">
                <a:solidFill>
                  <a:srgbClr val="993300"/>
                </a:solidFill>
              </a:rPr>
              <a:t>Компетентнісно</a:t>
            </a:r>
            <a:r>
              <a:rPr lang="uk-UA" sz="2400" b="1" dirty="0" smtClean="0">
                <a:solidFill>
                  <a:srgbClr val="993300"/>
                </a:solidFill>
              </a:rPr>
              <a:t> зорієнтований урок </a:t>
            </a:r>
            <a:endParaRPr lang="ru-RU" sz="2400" b="1" dirty="0">
              <a:solidFill>
                <a:srgbClr val="993300"/>
              </a:solidFill>
            </a:endParaRPr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57298" y="863455"/>
            <a:ext cx="5500701" cy="341016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uk-UA" sz="14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uk-UA" sz="14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uk-UA" sz="1400" b="1" dirty="0"/>
          </a:p>
          <a:p>
            <a:endParaRPr lang="uk-UA" sz="14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uk-UA" sz="1400" b="1" dirty="0"/>
          </a:p>
          <a:p>
            <a:endParaRPr lang="uk-UA" sz="14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uk-UA" sz="14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uk-UA" sz="1400" b="1" dirty="0"/>
          </a:p>
          <a:p>
            <a:endParaRPr lang="uk-UA" sz="14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uk-UA" sz="1400" b="1" dirty="0"/>
          </a:p>
          <a:p>
            <a:endParaRPr lang="uk-UA" sz="14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>
              <a:buNone/>
            </a:pPr>
            <a:endParaRPr lang="uk-UA" sz="1400" b="1" dirty="0" smtClean="0">
              <a:solidFill>
                <a:srgbClr val="663300"/>
              </a:solidFill>
              <a:latin typeface="+mn-lt"/>
              <a:ea typeface="+mn-ea"/>
              <a:cs typeface="+mn-cs"/>
            </a:endParaRPr>
          </a:p>
          <a:p>
            <a:pPr algn="ctr">
              <a:buNone/>
            </a:pPr>
            <a:endParaRPr lang="uk-UA" sz="1400" b="1" dirty="0">
              <a:solidFill>
                <a:srgbClr val="663300"/>
              </a:solidFill>
            </a:endParaRPr>
          </a:p>
          <a:p>
            <a:pPr algn="ctr">
              <a:buNone/>
            </a:pPr>
            <a:endParaRPr lang="uk-UA" sz="1400" b="1" dirty="0" smtClean="0">
              <a:solidFill>
                <a:srgbClr val="6633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2513" name="Rectangle 1"/>
          <p:cNvSpPr>
            <a:spLocks noChangeArrowheads="1"/>
          </p:cNvSpPr>
          <p:nvPr/>
        </p:nvSpPr>
        <p:spPr bwMode="auto">
          <a:xfrm>
            <a:off x="1643050" y="3638598"/>
            <a:ext cx="4857784" cy="107721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5150" algn="l"/>
              </a:tabLst>
            </a:pPr>
            <a:endParaRPr kumimoji="0" lang="uk-UA" sz="1600" b="1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5150" algn="l"/>
              </a:tabLst>
            </a:pPr>
            <a:endParaRPr lang="uk-UA" sz="1600" b="1" dirty="0">
              <a:solidFill>
                <a:srgbClr val="6633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5150" algn="l"/>
              </a:tabLst>
            </a:pPr>
            <a:endParaRPr kumimoji="0" lang="uk-UA" sz="1600" b="1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5150" algn="l"/>
              </a:tabLst>
            </a:pPr>
            <a:endParaRPr lang="uk-UA" sz="1600" b="1" dirty="0">
              <a:solidFill>
                <a:srgbClr val="6633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1714488" y="-5755014"/>
            <a:ext cx="5114866" cy="1458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20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000" b="1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2000" b="1" dirty="0" smtClean="0">
              <a:solidFill>
                <a:srgbClr val="6633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000" b="1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 о м б і н о в а н и й       у р о к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1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А. УРОК  ПЕРЕВІРКИ  РАНІШЕ  ЗАСВОЄНОГО МАТЕРІАЛУ  Й  ЗАСВОЄННЯ  НОВИХ  ЗНАНЬ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І. Орієнтація, мотивація діяльності.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ІІ. </a:t>
            </a:r>
            <a:r>
              <a:rPr kumimoji="0" lang="uk-UA" sz="1800" b="0" i="0" u="none" strike="noStrike" cap="none" normalizeH="0" baseline="0" dirty="0" err="1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Цілепокладання</a:t>
            </a:r>
            <a:r>
              <a:rPr kumimoji="0" lang="uk-UA" sz="18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1. Повідомлення теми, мети, завдань уроку.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2. Мотивація навчальної діяльності.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3. Визначення очікуваних результатів.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ІІІ. </a:t>
            </a:r>
            <a:r>
              <a:rPr kumimoji="0" lang="uk-UA" sz="1800" b="0" i="0" u="none" strike="noStrike" cap="none" normalizeH="0" baseline="0" dirty="0" err="1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Цілереалізація</a:t>
            </a:r>
            <a:r>
              <a:rPr kumimoji="0" lang="uk-UA" sz="18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1. Перевірка  виконання домашнього завдання.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2. Усебічна перевірка  ступеня раніше засвоєних знань.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3. Сприйняття й усвідомлення учнями нового матеріалу.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4. Осмислення, первинна перевірка розуміння й корекція засвоєння нових знань. 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5. Фізкультпауза.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6. Закріплення знань і способів дій. 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7. Узагальнення й систематизація знань.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ІV. Рефлексивно-оцінюючий. 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1.Контроль  і самоперевірка знань. 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2. Підведення підсумків уроку.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3. Рефлексія. 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4. Інформування про домашнє завдання. 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5. Цінування, оцінювання. 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xfrm>
            <a:off x="1285860" y="214282"/>
            <a:ext cx="5114940" cy="1214446"/>
          </a:xfrm>
        </p:spPr>
        <p:txBody>
          <a:bodyPr/>
          <a:lstStyle/>
          <a:p>
            <a:pPr algn="ctr"/>
            <a:r>
              <a:rPr lang="uk-UA" sz="2400" b="1" dirty="0" err="1" smtClean="0">
                <a:solidFill>
                  <a:srgbClr val="993300"/>
                </a:solidFill>
              </a:rPr>
              <a:t>Компетентнісно</a:t>
            </a:r>
            <a:r>
              <a:rPr lang="uk-UA" sz="2400" b="1" dirty="0" smtClean="0">
                <a:solidFill>
                  <a:srgbClr val="993300"/>
                </a:solidFill>
              </a:rPr>
              <a:t> зорієнтований урок </a:t>
            </a:r>
            <a:endParaRPr lang="ru-RU" sz="2400" b="1" dirty="0">
              <a:solidFill>
                <a:srgbClr val="993300"/>
              </a:solidFill>
            </a:endParaRPr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57298" y="863455"/>
            <a:ext cx="5500701" cy="341016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uk-UA" sz="14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uk-UA" sz="14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uk-UA" sz="1400" b="1" dirty="0"/>
          </a:p>
          <a:p>
            <a:endParaRPr lang="uk-UA" sz="14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uk-UA" sz="1400" b="1" dirty="0"/>
          </a:p>
          <a:p>
            <a:endParaRPr lang="uk-UA" sz="14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uk-UA" sz="14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uk-UA" sz="1400" b="1" dirty="0"/>
          </a:p>
          <a:p>
            <a:endParaRPr lang="uk-UA" sz="14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uk-UA" sz="1400" b="1" dirty="0"/>
          </a:p>
          <a:p>
            <a:endParaRPr lang="uk-UA" sz="14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>
              <a:buNone/>
            </a:pPr>
            <a:endParaRPr lang="uk-UA" sz="1400" b="1" dirty="0" smtClean="0">
              <a:solidFill>
                <a:srgbClr val="663300"/>
              </a:solidFill>
              <a:latin typeface="+mn-lt"/>
              <a:ea typeface="+mn-ea"/>
              <a:cs typeface="+mn-cs"/>
            </a:endParaRPr>
          </a:p>
          <a:p>
            <a:pPr algn="ctr">
              <a:buNone/>
            </a:pPr>
            <a:endParaRPr lang="uk-UA" sz="1400" b="1" dirty="0">
              <a:solidFill>
                <a:srgbClr val="663300"/>
              </a:solidFill>
            </a:endParaRPr>
          </a:p>
          <a:p>
            <a:pPr algn="ctr">
              <a:buNone/>
            </a:pPr>
            <a:endParaRPr lang="uk-UA" sz="1400" b="1" dirty="0" smtClean="0">
              <a:solidFill>
                <a:srgbClr val="6633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2513" name="Rectangle 1"/>
          <p:cNvSpPr>
            <a:spLocks noChangeArrowheads="1"/>
          </p:cNvSpPr>
          <p:nvPr/>
        </p:nvSpPr>
        <p:spPr bwMode="auto">
          <a:xfrm>
            <a:off x="1643050" y="3638598"/>
            <a:ext cx="4857784" cy="107721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5150" algn="l"/>
              </a:tabLst>
            </a:pPr>
            <a:endParaRPr kumimoji="0" lang="uk-UA" sz="1600" b="1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5150" algn="l"/>
              </a:tabLst>
            </a:pPr>
            <a:endParaRPr lang="uk-UA" sz="1600" b="1" dirty="0">
              <a:solidFill>
                <a:srgbClr val="6633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5150" algn="l"/>
              </a:tabLst>
            </a:pPr>
            <a:endParaRPr kumimoji="0" lang="uk-UA" sz="1600" b="1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5150" algn="l"/>
              </a:tabLst>
            </a:pPr>
            <a:endParaRPr lang="uk-UA" sz="1600" b="1" dirty="0">
              <a:solidFill>
                <a:srgbClr val="6633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1714489" y="-8158302"/>
            <a:ext cx="4714908" cy="16773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600" b="1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600" b="1" dirty="0" smtClean="0">
              <a:solidFill>
                <a:srgbClr val="6633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600" b="1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600" b="1" dirty="0" smtClean="0">
              <a:solidFill>
                <a:srgbClr val="6633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600" b="1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 о м б і н о в а н и й       у р о к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1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Б. УРОК ЗАСВОЄННЯ ЗНАНЬ, НАВИЧОК  І  УМІНЬ, ТВОРЧЕ ЗАСТОСУВАННЯ ЇХ НА ПРАКТИЦІ  В НЕСТАНДАРТНИХ УМОВАХ </a:t>
            </a: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І. Орієнтація, мотивація діяльності.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ІІ.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Цілепокладання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   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1. Повідомлення теми, мети, завдань уроку.    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2. Мотивація навчальної діяльності.    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3. Визначення очікуваних результатів.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ІІІ.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Цілереалізація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    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1. Актуалізація опорних знань, навичок і умінь.     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2. Вивчення нового матеріалу, його сприйняття, усвідомлення й осмислення.     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3. Первинне застосування отриманих знань (пробні вправи).     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4. Застосування навичок і умінь на готовому матеріалі в стандартних умовах (вправи за зразком, інструкцією).     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5. Фізкультпауза.     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6. Застосування узагальнених умінь у  нестандартних ситуаціях (творчі роботи).     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7. Самостійна робота: творче застосування знань, навичок і умінь, перевірка результатів роботи.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ІV. Рефлексивно-оцінюючий.     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1. Підведення підсумків уроку.     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2. Рефлексія.     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3. Інформування про домашнє завдання.     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4. Цінування, оцінювання.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xfrm>
            <a:off x="1285860" y="214282"/>
            <a:ext cx="5114940" cy="1214446"/>
          </a:xfrm>
        </p:spPr>
        <p:txBody>
          <a:bodyPr/>
          <a:lstStyle/>
          <a:p>
            <a:pPr lvl="0" algn="ctr"/>
            <a:r>
              <a:rPr lang="ru-RU" sz="2800" b="1" dirty="0" err="1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Пам'ятка-алгоритм</a:t>
            </a:r>
            <a:r>
              <a:rPr lang="ru-RU" sz="28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8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для  </a:t>
            </a:r>
            <a:r>
              <a:rPr lang="ru-RU" sz="2800" b="1" dirty="0" err="1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самоаналізу</a:t>
            </a:r>
            <a:r>
              <a:rPr lang="ru-RU" sz="28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  уроку</a:t>
            </a:r>
            <a:br>
              <a:rPr lang="ru-RU" sz="28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57298" y="1146091"/>
            <a:ext cx="5500701" cy="341016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uk-UA" sz="14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uk-UA" sz="14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uk-UA" sz="1400" b="1" dirty="0"/>
          </a:p>
          <a:p>
            <a:endParaRPr lang="uk-UA" sz="14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uk-UA" sz="1400" b="1" dirty="0"/>
          </a:p>
          <a:p>
            <a:endParaRPr lang="uk-UA" sz="14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uk-UA" sz="14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uk-UA" sz="1400" b="1" dirty="0"/>
          </a:p>
          <a:p>
            <a:endParaRPr lang="uk-UA" sz="14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uk-UA" sz="1400" b="1" dirty="0"/>
          </a:p>
          <a:p>
            <a:endParaRPr lang="uk-UA" sz="14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>
              <a:buNone/>
            </a:pPr>
            <a:endParaRPr lang="uk-UA" sz="1400" b="1" dirty="0" smtClean="0">
              <a:solidFill>
                <a:srgbClr val="663300"/>
              </a:solidFill>
              <a:latin typeface="+mn-lt"/>
              <a:ea typeface="+mn-ea"/>
              <a:cs typeface="+mn-cs"/>
            </a:endParaRPr>
          </a:p>
          <a:p>
            <a:pPr algn="ctr">
              <a:buNone/>
            </a:pPr>
            <a:endParaRPr lang="uk-UA" sz="1400" b="1" dirty="0">
              <a:solidFill>
                <a:srgbClr val="663300"/>
              </a:solidFill>
            </a:endParaRPr>
          </a:p>
          <a:p>
            <a:pPr algn="ctr">
              <a:buNone/>
            </a:pPr>
            <a:endParaRPr lang="uk-UA" sz="1400" b="1" dirty="0" smtClean="0">
              <a:solidFill>
                <a:srgbClr val="6633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2513" name="Rectangle 1"/>
          <p:cNvSpPr>
            <a:spLocks noChangeArrowheads="1"/>
          </p:cNvSpPr>
          <p:nvPr/>
        </p:nvSpPr>
        <p:spPr bwMode="auto">
          <a:xfrm>
            <a:off x="1643050" y="3638598"/>
            <a:ext cx="4857784" cy="107721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5150" algn="l"/>
              </a:tabLst>
            </a:pPr>
            <a:endParaRPr kumimoji="0" lang="uk-UA" sz="1600" b="1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5150" algn="l"/>
              </a:tabLst>
            </a:pPr>
            <a:endParaRPr lang="uk-UA" sz="1600" b="1" dirty="0">
              <a:solidFill>
                <a:srgbClr val="6633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5150" algn="l"/>
              </a:tabLst>
            </a:pPr>
            <a:endParaRPr kumimoji="0" lang="uk-UA" sz="1600" b="1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5150" algn="l"/>
              </a:tabLst>
            </a:pPr>
            <a:endParaRPr lang="uk-UA" sz="1600" b="1" dirty="0">
              <a:solidFill>
                <a:srgbClr val="6633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1428735" y="-7424704"/>
            <a:ext cx="5429265" cy="16712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6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6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500" b="1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Назвіть тему уроку. Яке місце даного уроку в темі, розділі, курсі? Його зв'язок із попередніми уроками.  </a:t>
            </a:r>
            <a:endParaRPr kumimoji="0" lang="ru-RU" sz="1500" b="1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500" b="1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Сформулюйте цілі уроку (провідні, проміжні). Чи досягнуті цілі в процесі уроку?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500" b="1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Чи були сформульовані очікувані результати навчальної діяльності? Порівняйте досягнуті результати уроку з очікуваними.  </a:t>
            </a:r>
            <a:endParaRPr kumimoji="0" lang="ru-RU" sz="1500" b="1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500" b="1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 розвиток яких </a:t>
            </a:r>
            <a:r>
              <a:rPr kumimoji="0" lang="uk-UA" sz="1500" b="1" i="0" u="none" strike="noStrike" cap="none" normalizeH="0" baseline="0" dirty="0" err="1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компетентностей</a:t>
            </a:r>
            <a:r>
              <a:rPr kumimoji="0" lang="uk-UA" sz="1500" b="1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були спрямовані цілі уроку? Якими шляхами забезпечено формування </a:t>
            </a:r>
            <a:r>
              <a:rPr kumimoji="0" lang="uk-UA" sz="1500" b="1" i="0" u="none" strike="noStrike" cap="none" normalizeH="0" baseline="0" dirty="0" err="1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компетентностей</a:t>
            </a:r>
            <a:r>
              <a:rPr kumimoji="0" lang="uk-UA" sz="1500" b="1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?  </a:t>
            </a:r>
            <a:endParaRPr kumimoji="0" lang="ru-RU" sz="1500" b="1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500" b="1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Назвіть тип уроку. Обґрунтуйте його вибір.  </a:t>
            </a:r>
            <a:endParaRPr kumimoji="0" lang="ru-RU" sz="1500" b="1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500" b="1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Обґрунтуйте доцільність вибраної структури уроку. Чи була вона раціональною для </a:t>
            </a:r>
            <a:r>
              <a:rPr kumimoji="0" lang="uk-UA" sz="1500" b="1" i="0" u="none" strike="noStrike" cap="none" normalizeH="0" baseline="0" dirty="0" err="1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цілереалізації</a:t>
            </a:r>
            <a:r>
              <a:rPr kumimoji="0" lang="uk-UA" sz="1500" b="1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?  </a:t>
            </a:r>
            <a:endParaRPr kumimoji="0" lang="ru-RU" sz="1500" b="1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500" b="1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Чи раціонально розподілений час, відведений на всі етапи уроку?  </a:t>
            </a:r>
            <a:endParaRPr kumimoji="0" lang="ru-RU" sz="1500" b="1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500" b="1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Назвіть технології, методи, форми, прийоми  організації навчальної діяльності на уроці. Обґрунтуйте їх вибір та поєднання для реалізації цілей.   </a:t>
            </a:r>
            <a:endParaRPr kumimoji="0" lang="ru-RU" sz="1500" b="1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500" b="1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Чи наявна мотивація навчальної діяльності на уроці? Які прийоми були використані для її формування?  </a:t>
            </a:r>
            <a:endParaRPr kumimoji="0" lang="ru-RU" sz="1500" b="1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500" b="1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Які засоби навчання застосовувались? Обґрунтуйте їх доцільність.  </a:t>
            </a:r>
            <a:endParaRPr kumimoji="0" lang="ru-RU" sz="1500" b="1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500" b="1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Чи наявний диференційований підхід на уроці до учнів? Обґрунтуйте необхідність його застосування.  </a:t>
            </a:r>
            <a:endParaRPr kumimoji="0" lang="ru-RU" sz="1500" b="1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500" b="1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Чи використано елементи самоосвіти, самовиховання? </a:t>
            </a:r>
            <a:endParaRPr kumimoji="0" lang="ru-RU" sz="1500" b="1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500" b="1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Наскільки ефективно організовано самостійну роботу учнів на уроці?  </a:t>
            </a:r>
            <a:endParaRPr kumimoji="0" lang="ru-RU" sz="1500" b="1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500" b="1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Як було організовано контроль засвоєння знань, умінь і навичок? </a:t>
            </a:r>
            <a:endParaRPr kumimoji="0" lang="ru-RU" sz="1500" b="1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500" b="1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 яких формах і якими методами цей контроль здійснювався?  </a:t>
            </a:r>
            <a:endParaRPr kumimoji="0" lang="ru-RU" sz="1500" b="1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500" b="1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Які елементи в ході уроку були найбільш вдалими?  </a:t>
            </a:r>
            <a:endParaRPr kumimoji="0" lang="ru-RU" sz="1500" b="1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500" b="1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Чи вдалося повною мірою реалізувати всі поставлені завдання? Якщо не вдалося, то чому? </a:t>
            </a:r>
            <a:endParaRPr kumimoji="0" lang="ru-RU" sz="1500" b="1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500" b="1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Які висновки необхідно зробити на майбутнє?  </a:t>
            </a:r>
            <a:endParaRPr kumimoji="0" lang="ru-RU" sz="1500" b="1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1428736" y="-968905"/>
            <a:ext cx="5429263" cy="9833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i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i="1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i="1" dirty="0" smtClean="0">
              <a:solidFill>
                <a:srgbClr val="6633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i="1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i="1" dirty="0" smtClean="0">
              <a:solidFill>
                <a:srgbClr val="6633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i="1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i="1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Список джерел інформації </a:t>
            </a:r>
            <a:endParaRPr kumimoji="0" lang="uk-UA" sz="120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9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    STEM-освіта – шлях до майбутнього [Текст] : нові формати освіти // Педагогічна майстерня. – 2017. – № 9. – С. 16-19</a:t>
            </a:r>
            <a:r>
              <a:rPr kumimoji="0" lang="uk-UA" sz="9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9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</a:t>
            </a:r>
            <a:r>
              <a:rPr kumimoji="0" lang="uk-UA" sz="9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  Аналіз уроку: планування, методика, технологія проведення, аналіз [Текст] : навчальне видання. – Харків : Видав. гр. «Основа», 2006. – 144 с. – (Бібліотека журналу «Управління школою»; Вип. 2 (38</a:t>
            </a:r>
            <a:r>
              <a:rPr kumimoji="0" lang="uk-UA" sz="9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)).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9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uk-UA" sz="9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    </a:t>
            </a:r>
            <a:r>
              <a:rPr kumimoji="0" lang="uk-UA" sz="900" b="0" i="0" u="none" strike="noStrike" cap="none" normalizeH="0" baseline="0" dirty="0" err="1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Берзиня</a:t>
            </a:r>
            <a:r>
              <a:rPr kumimoji="0" lang="uk-UA" sz="9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О. О. Особливості сучасного уроку [Текст] : методичні орієнтири / О. О. </a:t>
            </a:r>
            <a:r>
              <a:rPr kumimoji="0" lang="uk-UA" sz="900" b="0" i="0" u="none" strike="noStrike" cap="none" normalizeH="0" baseline="0" dirty="0" err="1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Берзиня</a:t>
            </a:r>
            <a:r>
              <a:rPr kumimoji="0" lang="uk-UA" sz="9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// Педагогічна майстерня. – 2016. – № 4. – С. 22-24</a:t>
            </a:r>
            <a:r>
              <a:rPr kumimoji="0" lang="uk-UA" sz="9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9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</a:t>
            </a:r>
            <a:r>
              <a:rPr kumimoji="0" lang="uk-UA" sz="9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    Бондаренко, А. Ю. Дидактичні можливості технології </a:t>
            </a:r>
            <a:r>
              <a:rPr kumimoji="0" lang="uk-UA" sz="900" b="0" i="0" u="none" strike="noStrike" cap="none" normalizeH="0" baseline="0" dirty="0" err="1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скрайбінгу</a:t>
            </a:r>
            <a:r>
              <a:rPr kumimoji="0" lang="uk-UA" sz="9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[Текст] : майстер-клас / А. Ю. Бондаренко // Історія та правознавство. – 2016. – № 12. – С. 2-6</a:t>
            </a:r>
            <a:r>
              <a:rPr kumimoji="0" lang="uk-UA" sz="9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9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</a:t>
            </a:r>
            <a:r>
              <a:rPr kumimoji="0" lang="uk-UA" sz="9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    </a:t>
            </a:r>
            <a:r>
              <a:rPr kumimoji="0" lang="uk-UA" sz="900" b="0" i="0" u="none" strike="noStrike" cap="none" normalizeH="0" baseline="0" dirty="0" err="1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Буяк</a:t>
            </a:r>
            <a:r>
              <a:rPr kumimoji="0" lang="uk-UA" sz="9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Р. Р. Навчаємо граючи [Текст] : досвід / Р. Р. </a:t>
            </a:r>
            <a:r>
              <a:rPr kumimoji="0" lang="uk-UA" sz="900" b="0" i="0" u="none" strike="noStrike" cap="none" normalizeH="0" baseline="0" dirty="0" err="1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Буяк</a:t>
            </a:r>
            <a:r>
              <a:rPr kumimoji="0" lang="uk-UA" sz="9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// Педагогічна майстерня. – 2016. – № 3. – С. </a:t>
            </a:r>
            <a:r>
              <a:rPr kumimoji="0" lang="uk-UA" sz="9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2-8.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9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</a:t>
            </a:r>
            <a:r>
              <a:rPr kumimoji="0" lang="uk-UA" sz="9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    </a:t>
            </a:r>
            <a:r>
              <a:rPr kumimoji="0" lang="uk-UA" sz="900" b="0" i="0" u="none" strike="noStrike" cap="none" normalizeH="0" baseline="0" dirty="0" err="1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Буяк</a:t>
            </a:r>
            <a:r>
              <a:rPr kumimoji="0" lang="uk-UA" sz="9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Р. Р. Навчаємо граючи [Текст] : досвід / Р. Р. </a:t>
            </a:r>
            <a:r>
              <a:rPr kumimoji="0" lang="uk-UA" sz="900" b="0" i="0" u="none" strike="noStrike" cap="none" normalizeH="0" baseline="0" dirty="0" err="1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Буяк</a:t>
            </a:r>
            <a:r>
              <a:rPr kumimoji="0" lang="uk-UA" sz="9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// Педагогічна майстерня. – 2016. – № 4. – С. </a:t>
            </a:r>
            <a:r>
              <a:rPr kumimoji="0" lang="uk-UA" sz="9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2-8.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9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7</a:t>
            </a:r>
            <a:r>
              <a:rPr kumimoji="0" lang="uk-UA" sz="9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    </a:t>
            </a:r>
            <a:r>
              <a:rPr kumimoji="0" lang="uk-UA" sz="900" b="0" i="0" u="none" strike="noStrike" cap="none" normalizeH="0" baseline="0" dirty="0" err="1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Буяк</a:t>
            </a:r>
            <a:r>
              <a:rPr kumimoji="0" lang="uk-UA" sz="9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Р. Р. Навчаємо граючи [Текст] : досвід / Р. Р. </a:t>
            </a:r>
            <a:r>
              <a:rPr kumimoji="0" lang="uk-UA" sz="900" b="0" i="0" u="none" strike="noStrike" cap="none" normalizeH="0" baseline="0" dirty="0" err="1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Буяк</a:t>
            </a:r>
            <a:r>
              <a:rPr kumimoji="0" lang="uk-UA" sz="9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// Педагогічна майстерня. – 2016. – № 5. – С. </a:t>
            </a:r>
            <a:r>
              <a:rPr kumimoji="0" lang="uk-UA" sz="9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2-9.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9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8</a:t>
            </a:r>
            <a:r>
              <a:rPr kumimoji="0" lang="uk-UA" sz="9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    Воробйова, А. </a:t>
            </a:r>
            <a:r>
              <a:rPr kumimoji="0" lang="uk-UA" sz="900" b="0" i="0" u="none" strike="noStrike" cap="none" normalizeH="0" baseline="0" dirty="0" err="1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Медіаосвіта</a:t>
            </a:r>
            <a:r>
              <a:rPr kumimoji="0" lang="uk-UA" sz="9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реаліях українського загальноосвітнього закладу [Текст] : обмінюємося досвідом / А. Воробйова // Заступник директора школи. – 2016. – № 7. – С. 13-17.</a:t>
            </a:r>
            <a:br>
              <a:rPr kumimoji="0" lang="uk-UA" sz="9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uk-UA" sz="9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9.    </a:t>
            </a:r>
            <a:r>
              <a:rPr kumimoji="0" lang="uk-UA" sz="900" b="0" i="0" u="none" strike="noStrike" cap="none" normalizeH="0" baseline="0" dirty="0" err="1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Джурін</a:t>
            </a:r>
            <a:r>
              <a:rPr kumimoji="0" lang="uk-UA" sz="9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Д. Нестримне бажання вчитися [Текст] : </a:t>
            </a:r>
            <a:r>
              <a:rPr kumimoji="0" lang="uk-UA" sz="900" b="0" i="0" u="none" strike="noStrike" cap="none" normalizeH="0" baseline="0" dirty="0" err="1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GedDiscovery</a:t>
            </a:r>
            <a:r>
              <a:rPr kumimoji="0" lang="uk-UA" sz="9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/ Д. </a:t>
            </a:r>
            <a:r>
              <a:rPr kumimoji="0" lang="uk-UA" sz="900" b="0" i="0" u="none" strike="noStrike" cap="none" normalizeH="0" baseline="0" dirty="0" err="1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Джурін</a:t>
            </a:r>
            <a:r>
              <a:rPr kumimoji="0" lang="uk-UA" sz="9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; переклад та літ. обробка Н. В. </a:t>
            </a:r>
            <a:r>
              <a:rPr kumimoji="0" lang="uk-UA" sz="900" b="0" i="0" u="none" strike="noStrike" cap="none" normalizeH="0" baseline="0" dirty="0" err="1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Третякової</a:t>
            </a:r>
            <a:r>
              <a:rPr kumimoji="0" lang="uk-UA" sz="9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// Педагогічна майстерня. – 2016. – № 4. – С. 25-27.</a:t>
            </a:r>
            <a:br>
              <a:rPr kumimoji="0" lang="uk-UA" sz="9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uk-UA" sz="9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10.    Довга, Т. Г. Організація роботи школи молодого вчителя [Текст] : досвід / Т. Г. Довга // Педагогічна майстерня. – 2016. – № 4. – С. </a:t>
            </a:r>
            <a:r>
              <a:rPr kumimoji="0" lang="uk-UA" sz="9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9-12.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9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11</a:t>
            </a:r>
            <a:r>
              <a:rPr kumimoji="0" lang="uk-UA" sz="9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    </a:t>
            </a:r>
            <a:r>
              <a:rPr kumimoji="0" lang="uk-UA" sz="900" b="0" i="0" u="none" strike="noStrike" cap="none" normalizeH="0" baseline="0" dirty="0" err="1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Каніболоцька</a:t>
            </a:r>
            <a:r>
              <a:rPr kumimoji="0" lang="uk-UA" sz="9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В. Сучасний урок [Електронний ресурс] / В. </a:t>
            </a:r>
            <a:r>
              <a:rPr kumimoji="0" lang="uk-UA" sz="900" b="0" i="0" u="none" strike="noStrike" cap="none" normalizeH="0" baseline="0" dirty="0" err="1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Каніболоцька</a:t>
            </a:r>
            <a:r>
              <a:rPr kumimoji="0" lang="uk-UA" sz="9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– Електрон. дані. – Режим доступу : </a:t>
            </a:r>
            <a:r>
              <a:rPr kumimoji="0" lang="uk-UA" sz="9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http://klasnaocinka.com.ua/ru/article/suchasnii-urok-2.html</a:t>
            </a:r>
            <a:r>
              <a:rPr kumimoji="0" lang="uk-UA" sz="9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. – Назва з екрану.</a:t>
            </a:r>
            <a:br>
              <a:rPr kumimoji="0" lang="uk-UA" sz="9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uk-UA" sz="9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12.    Нестандартні форми уроків [Текст] : урок 3 // Педагогічна академія пані Софії. – 2006. – № 5. – </a:t>
            </a:r>
            <a:r>
              <a:rPr kumimoji="0" lang="uk-UA" sz="9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Спецвипуск.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9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13</a:t>
            </a:r>
            <a:r>
              <a:rPr kumimoji="0" lang="uk-UA" sz="9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    Носенко, Н. І. Нетрадиційні уроки історії у старшій школі [Текст] : кафедра / Н. І. Носенко // Історія та правознавство. – 2016. – № 28-29. – С. </a:t>
            </a:r>
            <a:r>
              <a:rPr kumimoji="0" lang="uk-UA" sz="9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11-13.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9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14</a:t>
            </a:r>
            <a:r>
              <a:rPr kumimoji="0" lang="uk-UA" sz="9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    Пищик, О. В. Сучасний урок: методика, підготовка і проведення [Текст] : методичні орієнтири / О. В. Пищик // Педагогічна майстерня. – 2017. – № 9. – С. 2-9.</a:t>
            </a:r>
            <a:br>
              <a:rPr kumimoji="0" lang="uk-UA" sz="9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uk-UA" sz="9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15.    </a:t>
            </a:r>
            <a:r>
              <a:rPr kumimoji="0" lang="uk-UA" sz="900" b="0" i="0" u="none" strike="noStrike" cap="none" normalizeH="0" baseline="0" dirty="0" err="1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Прокопчук</a:t>
            </a:r>
            <a:r>
              <a:rPr kumimoji="0" lang="uk-UA" sz="9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А. В. Організація індивідуальної та диференційної роботи на уроках української мови [Текст] : моя методика / А. В. </a:t>
            </a:r>
            <a:r>
              <a:rPr kumimoji="0" lang="uk-UA" sz="900" b="0" i="0" u="none" strike="noStrike" cap="none" normalizeH="0" baseline="0" dirty="0" err="1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Прокопчук</a:t>
            </a:r>
            <a:r>
              <a:rPr kumimoji="0" lang="uk-UA" sz="9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// Вивчаємо українську мову та літературу. – 2016. – № 28-29. – С. </a:t>
            </a:r>
            <a:r>
              <a:rPr kumimoji="0" lang="uk-UA" sz="9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2-7.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9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16</a:t>
            </a:r>
            <a:r>
              <a:rPr kumimoji="0" lang="uk-UA" sz="9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    Проскура, О. Формуємо світогляд особистості під час інтегрованого навчання [Текст] : обмінюємося досвідом / О. Проскура // Заступник директора школи. – 2014. – № 9. – С. 37-48.</a:t>
            </a:r>
            <a:br>
              <a:rPr kumimoji="0" lang="uk-UA" sz="9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uk-UA" sz="9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17.    Савченко, І. В. Психолого-педагогічні аспекти забезпечення ефективності сучасного уроку [Електронний ресурс] : презентація / І. В. Савченко. – Електрон. дані. – Режим доступу : </a:t>
            </a:r>
            <a:r>
              <a:rPr kumimoji="0" lang="uk-UA" sz="9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3"/>
              </a:rPr>
              <a:t>https://www.slideshare.net/ssuser614b15/ss-52104854</a:t>
            </a:r>
            <a:r>
              <a:rPr kumimoji="0" lang="uk-UA" sz="9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. – Назва з </a:t>
            </a:r>
            <a:r>
              <a:rPr kumimoji="0" lang="uk-UA" sz="9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екрану.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9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18</a:t>
            </a:r>
            <a:r>
              <a:rPr kumimoji="0" lang="uk-UA" sz="9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    </a:t>
            </a:r>
            <a:r>
              <a:rPr kumimoji="0" lang="uk-UA" sz="900" b="0" i="0" u="none" strike="noStrike" cap="none" normalizeH="0" baseline="0" dirty="0" err="1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Садкіна</a:t>
            </a:r>
            <a:r>
              <a:rPr kumimoji="0" lang="uk-UA" sz="9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В. І. Компетентності – обговорюємо, тлумачимо, звикаємо до нових підходів… [Текст] : про документ «Нова школа» / В. І. </a:t>
            </a:r>
            <a:r>
              <a:rPr kumimoji="0" lang="uk-UA" sz="900" b="0" i="0" u="none" strike="noStrike" cap="none" normalizeH="0" baseline="0" dirty="0" err="1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Садкіна</a:t>
            </a:r>
            <a:r>
              <a:rPr kumimoji="0" lang="uk-UA" sz="9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// Вивчаємо українську мову та літературу. – 2016. – № 31-32. – С. </a:t>
            </a:r>
            <a:r>
              <a:rPr kumimoji="0" lang="uk-UA" sz="9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2-5.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9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19</a:t>
            </a:r>
            <a:r>
              <a:rPr kumimoji="0" lang="uk-UA" sz="9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    </a:t>
            </a:r>
            <a:r>
              <a:rPr kumimoji="0" lang="uk-UA" sz="900" b="0" i="0" u="none" strike="noStrike" cap="none" normalizeH="0" baseline="0" dirty="0" err="1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Сиротенко</a:t>
            </a:r>
            <a:r>
              <a:rPr kumimoji="0" lang="uk-UA" sz="9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Г. О. Сучасний урок: інтерактивні технології навчання [Текст] : навчальне видання / Г. О. </a:t>
            </a:r>
            <a:r>
              <a:rPr kumimoji="0" lang="uk-UA" sz="900" b="0" i="0" u="none" strike="noStrike" cap="none" normalizeH="0" baseline="0" dirty="0" err="1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Сиротенко</a:t>
            </a:r>
            <a:r>
              <a:rPr kumimoji="0" lang="uk-UA" sz="9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– Харків : Видав. гр. «Основа», 2003. – 80 с. – (Серія «Бібліотека журналу «Управління школою»»; Вип. 10</a:t>
            </a:r>
            <a:r>
              <a:rPr kumimoji="0" lang="uk-UA" sz="9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9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20</a:t>
            </a:r>
            <a:r>
              <a:rPr kumimoji="0" lang="uk-UA" sz="9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    Сучасний урок – спільна творчість учителя та учнів [Електронний ресурс] / Миколаївський муніципальний колегіум імені В. Д. Чайки. – Електрон. дані. – Режим доступу : </a:t>
            </a:r>
            <a:r>
              <a:rPr kumimoji="0" lang="uk-UA" sz="9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4"/>
              </a:rPr>
              <a:t>http://colegium.mk.ua/publ/navchalna_robota/statti/suchasnij_urok_spilna_tvorchist_uchitelja_ta_uchniv/12-1-0-5</a:t>
            </a:r>
            <a:r>
              <a:rPr kumimoji="0" lang="uk-UA" sz="9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. – Назва з </a:t>
            </a:r>
            <a:r>
              <a:rPr kumimoji="0" lang="uk-UA" sz="9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екрану.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9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21</a:t>
            </a:r>
            <a:r>
              <a:rPr kumimoji="0" lang="uk-UA" sz="9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    Сучасний урок [Електронний ресурс] / Управління освіти адміністрації Київського району Харківської міської ради. – Електрон. дані. – Режим доступу : </a:t>
            </a:r>
            <a:r>
              <a:rPr kumimoji="0" lang="uk-UA" sz="9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5"/>
              </a:rPr>
              <a:t>http://www.kievskiy-ruo.edu.kh.ua/metodichnij_centr/suchasnij_urok/</a:t>
            </a:r>
            <a:r>
              <a:rPr kumimoji="0" lang="uk-UA" sz="9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. – Назва з </a:t>
            </a:r>
            <a:r>
              <a:rPr kumimoji="0" lang="uk-UA" sz="9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екрану.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9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22</a:t>
            </a:r>
            <a:r>
              <a:rPr kumimoji="0" lang="uk-UA" sz="9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    Сучасний урок: основні вимоги щодо підготовки та проведення [Електронний ресурс]. – Електрон. дані. – Режим доступу : </a:t>
            </a:r>
            <a:r>
              <a:rPr kumimoji="0" lang="uk-UA" sz="9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6"/>
              </a:rPr>
              <a:t>http://infosvit.if.ua/suchasnyj-urok-osnovni-vymohy-schodo-pidhotovky-ta-provedennya/</a:t>
            </a:r>
            <a:r>
              <a:rPr kumimoji="0" lang="uk-UA" sz="9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. – Назва з </a:t>
            </a:r>
            <a:r>
              <a:rPr kumimoji="0" lang="uk-UA" sz="9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екрану.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9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23</a:t>
            </a:r>
            <a:r>
              <a:rPr kumimoji="0" lang="uk-UA" sz="9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    Урок у сучасному вимірі [Текст] : навчальне видання / Упор. </a:t>
            </a:r>
            <a:r>
              <a:rPr kumimoji="0" lang="uk-UA" sz="900" b="0" i="0" u="none" strike="noStrike" cap="none" normalizeH="0" baseline="0" dirty="0" err="1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Ампілогова</a:t>
            </a:r>
            <a:r>
              <a:rPr kumimoji="0" lang="uk-UA" sz="9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Л. П. – Харків : Видав. гр. «Основа», 2006. – 160 с. – (Бібліотека журналу «Управління школою»; Вип. 11 (47)).</a:t>
            </a:r>
            <a:br>
              <a:rPr kumimoji="0" lang="uk-UA" sz="9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uk-UA" sz="9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24.    Устинова, Н. А. Раціональні прийоми навчальної діяльної діяльності [Текст] : досвід : невміння вчитися / Н. А. Устинова // Педагогічна майстерня. – 2017. – № 5. – С. 28-29.</a:t>
            </a:r>
            <a:br>
              <a:rPr kumimoji="0" lang="uk-UA" sz="9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uk-UA" sz="9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25.    </a:t>
            </a:r>
            <a:r>
              <a:rPr kumimoji="0" lang="uk-UA" sz="900" b="0" i="0" u="none" strike="noStrike" cap="none" normalizeH="0" baseline="0" dirty="0" err="1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Худолій</a:t>
            </a:r>
            <a:r>
              <a:rPr kumimoji="0" lang="uk-UA" sz="9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А. В. Вимоги до сучасного уроку [Текст] : дидактика / А. В. </a:t>
            </a:r>
            <a:r>
              <a:rPr kumimoji="0" lang="uk-UA" sz="900" b="0" i="0" u="none" strike="noStrike" cap="none" normalizeH="0" baseline="0" dirty="0" err="1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Худолій</a:t>
            </a:r>
            <a:r>
              <a:rPr kumimoji="0" lang="uk-UA" sz="9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// Завучу. Усе для роботи. – 2017. – № 7-8. – С. </a:t>
            </a:r>
            <a:r>
              <a:rPr kumimoji="0" lang="uk-UA" sz="9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2-6.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9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26</a:t>
            </a:r>
            <a:r>
              <a:rPr kumimoji="0" lang="uk-UA" sz="9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    Черненко, О. П. Нестандартний урок [Текст] : нові підходи до організації та проведення : моя методика / О. П. Черненко // Вивчаємо українську мову та літературу. – 2016. – № 34-36. – С. 6-9.</a:t>
            </a:r>
            <a:endParaRPr kumimoji="0" lang="uk-UA" sz="9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xfrm>
            <a:off x="1285860" y="214282"/>
            <a:ext cx="5114940" cy="1214446"/>
          </a:xfrm>
        </p:spPr>
        <p:txBody>
          <a:bodyPr/>
          <a:lstStyle/>
          <a:p>
            <a:pPr algn="ctr"/>
            <a:r>
              <a:rPr lang="uk-UA" sz="2400" b="1" dirty="0" err="1" smtClean="0">
                <a:solidFill>
                  <a:srgbClr val="993300"/>
                </a:solidFill>
              </a:rPr>
              <a:t>Компетентнісно</a:t>
            </a:r>
            <a:r>
              <a:rPr lang="uk-UA" sz="2400" b="1" dirty="0" smtClean="0">
                <a:solidFill>
                  <a:srgbClr val="993300"/>
                </a:solidFill>
              </a:rPr>
              <a:t> зорієнтований урок </a:t>
            </a:r>
            <a:endParaRPr lang="ru-RU" sz="2400" b="1" dirty="0">
              <a:solidFill>
                <a:srgbClr val="993300"/>
              </a:solidFill>
            </a:endParaRPr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5794" y="1450765"/>
            <a:ext cx="22202597" cy="6340197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5150" algn="l"/>
              </a:tabLst>
            </a:pPr>
            <a:r>
              <a:rPr kumimoji="0" lang="uk-UA" sz="1400" b="1" i="1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Сучасний урок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це урок демократичний. Він проводиться не для</a:t>
            </a:r>
          </a:p>
          <a:p>
            <a:pPr marL="0" marR="0" lvl="0" indent="449263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5150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учнів, а разом із ними. </a:t>
            </a:r>
          </a:p>
          <a:p>
            <a:pPr marL="0" marR="0" lvl="0" indent="449263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5150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Його характеризує не навчання словом, а навчання справою.   </a:t>
            </a:r>
          </a:p>
          <a:p>
            <a:pPr marL="0" marR="0" lvl="0" indent="449263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5150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uk-UA" sz="1400" b="1" i="0" u="sng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Особливістю  сучасного    уроку    є: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endParaRPr lang="ru-RU" sz="1400" dirty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5150" algn="l"/>
              </a:tabLst>
            </a:pPr>
            <a:r>
              <a:rPr kumimoji="0" lang="uk-UA" sz="1400" b="1" i="1" u="none" strike="noStrike" cap="none" normalizeH="0" baseline="0" dirty="0" err="1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Компетентнісна</a:t>
            </a:r>
            <a:r>
              <a:rPr kumimoji="0" lang="uk-UA" sz="1400" b="1" i="1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спрямованість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що  сприяє формуванню</a:t>
            </a:r>
          </a:p>
          <a:p>
            <a:pPr marL="0" marR="0" lvl="0" indent="4492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565150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ключових та предметних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компетентностей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565150" algn="l"/>
              </a:tabLst>
            </a:pPr>
            <a:r>
              <a:rPr kumimoji="0" lang="uk-UA" sz="1400" b="1" i="1" u="none" strike="noStrike" cap="none" normalizeH="0" baseline="0" dirty="0" err="1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Діяльнісний</a:t>
            </a:r>
            <a:r>
              <a:rPr kumimoji="0" lang="uk-UA" sz="1400" b="1" i="1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та    </a:t>
            </a:r>
            <a:r>
              <a:rPr kumimoji="0" lang="uk-UA" sz="1400" b="1" i="1" u="none" strike="noStrike" cap="none" normalizeH="0" baseline="0" dirty="0" err="1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текстоцентричний</a:t>
            </a:r>
            <a:r>
              <a:rPr kumimoji="0" lang="uk-UA" sz="1400" b="1" i="1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підходи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    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5150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зв’язку з цим змінюється змістовна лінія уроку, по-іншому</a:t>
            </a:r>
          </a:p>
          <a:p>
            <a:pPr marL="0" marR="0" lvl="0" indent="4492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5150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викладається структура навчального матеріалу, модель уроку</a:t>
            </a:r>
          </a:p>
          <a:p>
            <a:pPr marL="0" marR="0" lvl="0" indent="4492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5150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видозмінюється. Учитель, виконуючи одну зі своїх функцій –</a:t>
            </a:r>
          </a:p>
          <a:p>
            <a:pPr marL="0" marR="0" lvl="0" indent="4492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5150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проектування педагогічної діяльності, вносить корективи як</a:t>
            </a:r>
          </a:p>
          <a:p>
            <a:pPr marL="0" marR="0" lvl="0" indent="4492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5150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формальну частину поурочного плану, так і в аналітичну</a:t>
            </a:r>
          </a:p>
          <a:p>
            <a:pPr marL="0" marR="0" lvl="0" indent="4492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5150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(діагностичну), змістову лінію. Кожен урок має сприяти ефективній</a:t>
            </a:r>
          </a:p>
          <a:p>
            <a:pPr marL="0" marR="0" lvl="0" indent="4492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5150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реалізації основних функцій дидактичного процесу — освітньої     </a:t>
            </a:r>
          </a:p>
          <a:p>
            <a:pPr marL="0" marR="0" lvl="0" indent="4492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5150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розвивальної виховної самовдосконалення.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5150" algn="l"/>
              </a:tabLst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Побудова уроку визначається багатьма чинниками: 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565150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метою організації уроку, а отже, сукупністю проміжних цілей, які</a:t>
            </a:r>
          </a:p>
          <a:p>
            <a:pPr marL="0" marR="0" lvl="0" indent="4492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565150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ведуть до досягнення мети уроку;   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565150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метою навчального процесу в цілому (урок є відрізком навчального </a:t>
            </a:r>
          </a:p>
          <a:p>
            <a:pPr marL="0" marR="0" lvl="0" indent="4492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565150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процесу, і на цьому відрізку тією чи іншою мірою досягається весь </a:t>
            </a:r>
          </a:p>
          <a:p>
            <a:pPr marL="0" marR="0" lvl="0" indent="4492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565150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комплекс цілей, що стоять перед навчальним процесом; разом з</a:t>
            </a:r>
          </a:p>
          <a:p>
            <a:pPr marL="0" marR="0" lvl="0" indent="4492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565150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провідними цілями досягаються супровідні);   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565150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змістом навчального матеріалу, зазначеного в темі уроку;   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565150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добором методів, технологій, прийомів, форм навчання;  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565150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місцем уроку в системі уроків.       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5150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Структура сучасного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компетентнісно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зорієнтованого уроку повинна</a:t>
            </a:r>
          </a:p>
          <a:p>
            <a:pPr marL="0" marR="0" lvl="0" indent="4492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5150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відображати не стільки зовнішні прояви діяльності вчителя й учнів, </a:t>
            </a:r>
          </a:p>
          <a:p>
            <a:pPr marL="0" marR="0" lvl="0" indent="4492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5150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скільки сутність процесів, з якими пов’язані методична творчість </a:t>
            </a:r>
          </a:p>
          <a:p>
            <a:pPr marL="0" marR="0" lvl="0" indent="4492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5150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учителя й активна навчально-пізнавальна діяльність учнів, її логіка. </a:t>
            </a: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xfrm>
            <a:off x="1285860" y="214282"/>
            <a:ext cx="5114940" cy="1214446"/>
          </a:xfrm>
        </p:spPr>
        <p:txBody>
          <a:bodyPr/>
          <a:lstStyle/>
          <a:p>
            <a:pPr algn="ctr"/>
            <a:r>
              <a:rPr lang="uk-UA" sz="2400" b="1" dirty="0" err="1" smtClean="0">
                <a:solidFill>
                  <a:srgbClr val="993300"/>
                </a:solidFill>
              </a:rPr>
              <a:t>Компетентнісно</a:t>
            </a:r>
            <a:r>
              <a:rPr lang="uk-UA" sz="2400" b="1" dirty="0" smtClean="0">
                <a:solidFill>
                  <a:srgbClr val="993300"/>
                </a:solidFill>
              </a:rPr>
              <a:t> зорієнтований урок </a:t>
            </a:r>
            <a:endParaRPr lang="ru-RU" sz="2400" b="1" dirty="0">
              <a:solidFill>
                <a:srgbClr val="993300"/>
              </a:solidFill>
            </a:endParaRPr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5794" y="1172867"/>
            <a:ext cx="22202597" cy="444429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uk-UA" sz="1400" b="1" dirty="0" smtClean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         Непорушні </a:t>
            </a:r>
            <a:r>
              <a:rPr lang="uk-UA" sz="1400" b="1" dirty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складові уроку, які спрямовані на формування     </a:t>
            </a:r>
            <a:endParaRPr lang="uk-UA" sz="1400" b="1" dirty="0" smtClean="0">
              <a:solidFill>
                <a:srgbClr val="663300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uk-UA" sz="1400" b="1" dirty="0" smtClean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          </a:t>
            </a:r>
            <a:r>
              <a:rPr lang="uk-UA" sz="1400" b="1" dirty="0" err="1">
                <a:solidFill>
                  <a:srgbClr val="663300"/>
                </a:solidFill>
                <a:latin typeface="+mn-lt"/>
                <a:ea typeface="+mn-ea"/>
                <a:cs typeface="+mn-cs"/>
              </a:rPr>
              <a:t>компетентностей</a:t>
            </a:r>
            <a:r>
              <a:rPr lang="uk-UA" sz="1400" b="1" dirty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:</a:t>
            </a:r>
            <a:endParaRPr lang="ru-RU" sz="1400" dirty="0">
              <a:solidFill>
                <a:srgbClr val="663300"/>
              </a:solidFill>
              <a:latin typeface="+mn-lt"/>
              <a:ea typeface="+mn-ea"/>
              <a:cs typeface="+mn-cs"/>
            </a:endParaRPr>
          </a:p>
          <a:p>
            <a:r>
              <a:rPr lang="uk-UA" sz="1400" dirty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- освітня, розвивальна  й виховна функції;</a:t>
            </a:r>
            <a:endParaRPr lang="ru-RU" sz="1400" dirty="0">
              <a:solidFill>
                <a:srgbClr val="663300"/>
              </a:solidFill>
              <a:latin typeface="+mn-lt"/>
              <a:ea typeface="+mn-ea"/>
              <a:cs typeface="+mn-cs"/>
            </a:endParaRPr>
          </a:p>
          <a:p>
            <a:r>
              <a:rPr lang="uk-UA" sz="1400" dirty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-   принцип  науковості  в змісті ;</a:t>
            </a:r>
            <a:endParaRPr lang="ru-RU" sz="1400" dirty="0">
              <a:solidFill>
                <a:srgbClr val="663300"/>
              </a:solidFill>
              <a:latin typeface="+mn-lt"/>
              <a:ea typeface="+mn-ea"/>
              <a:cs typeface="+mn-cs"/>
            </a:endParaRPr>
          </a:p>
          <a:p>
            <a:r>
              <a:rPr lang="uk-UA" sz="1400" dirty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-  розвиток  інтересу до знань;</a:t>
            </a:r>
            <a:endParaRPr lang="ru-RU" sz="1400" dirty="0">
              <a:solidFill>
                <a:srgbClr val="663300"/>
              </a:solidFill>
              <a:latin typeface="+mn-lt"/>
              <a:ea typeface="+mn-ea"/>
              <a:cs typeface="+mn-cs"/>
            </a:endParaRPr>
          </a:p>
          <a:p>
            <a:r>
              <a:rPr lang="uk-UA" sz="1400" dirty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- різноманітність  методів  і прийомів;</a:t>
            </a:r>
            <a:endParaRPr lang="ru-RU" sz="1400" dirty="0">
              <a:solidFill>
                <a:srgbClr val="663300"/>
              </a:solidFill>
              <a:latin typeface="+mn-lt"/>
              <a:ea typeface="+mn-ea"/>
              <a:cs typeface="+mn-cs"/>
            </a:endParaRPr>
          </a:p>
          <a:p>
            <a:r>
              <a:rPr lang="uk-UA" sz="1400" dirty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- раціональне  використання кожної  хвилини уроку          </a:t>
            </a:r>
            <a:endParaRPr lang="ru-RU" sz="1400" dirty="0">
              <a:solidFill>
                <a:srgbClr val="663300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uk-UA" sz="1400" b="1" dirty="0" smtClean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          У </a:t>
            </a:r>
            <a:r>
              <a:rPr lang="uk-UA" sz="1400" b="1" dirty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технологічному підході щодо проектування уроку вирізняють </a:t>
            </a:r>
            <a:endParaRPr lang="uk-UA" sz="1400" b="1" dirty="0" smtClean="0">
              <a:solidFill>
                <a:srgbClr val="663300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uk-UA" sz="1400" b="1" dirty="0" smtClean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           наступні </a:t>
            </a:r>
            <a:r>
              <a:rPr lang="uk-UA" sz="1400" b="1" dirty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етапи: </a:t>
            </a:r>
            <a:endParaRPr lang="ru-RU" sz="1400" dirty="0">
              <a:solidFill>
                <a:srgbClr val="663300"/>
              </a:solidFill>
              <a:latin typeface="+mn-lt"/>
              <a:ea typeface="+mn-ea"/>
              <a:cs typeface="+mn-cs"/>
            </a:endParaRPr>
          </a:p>
          <a:p>
            <a:r>
              <a:rPr lang="uk-UA" sz="1400" dirty="0">
                <a:solidFill>
                  <a:srgbClr val="663300"/>
                </a:solidFill>
              </a:rPr>
              <a:t> </a:t>
            </a:r>
            <a:r>
              <a:rPr lang="uk-UA" sz="1400" dirty="0" smtClean="0">
                <a:solidFill>
                  <a:srgbClr val="663300"/>
                </a:solidFill>
              </a:rPr>
              <a:t> </a:t>
            </a:r>
            <a:r>
              <a:rPr lang="uk-UA" sz="1400" dirty="0" smtClean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визначення </a:t>
            </a:r>
            <a:r>
              <a:rPr lang="uk-UA" sz="1400" dirty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цілей і задач уроку; </a:t>
            </a:r>
            <a:endParaRPr lang="ru-RU" sz="1400" dirty="0">
              <a:solidFill>
                <a:srgbClr val="663300"/>
              </a:solidFill>
              <a:latin typeface="+mn-lt"/>
              <a:ea typeface="+mn-ea"/>
              <a:cs typeface="+mn-cs"/>
            </a:endParaRPr>
          </a:p>
          <a:p>
            <a:r>
              <a:rPr lang="uk-UA" sz="1400" dirty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• орієнтація змісту уроку на реалізацію запланованих цілей і задач; </a:t>
            </a:r>
            <a:endParaRPr lang="ru-RU" sz="1400" dirty="0">
              <a:solidFill>
                <a:srgbClr val="663300"/>
              </a:solidFill>
              <a:latin typeface="+mn-lt"/>
              <a:ea typeface="+mn-ea"/>
              <a:cs typeface="+mn-cs"/>
            </a:endParaRPr>
          </a:p>
          <a:p>
            <a:r>
              <a:rPr lang="uk-UA" sz="1400" dirty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• орієнтація процесу навчання на гарантоване </a:t>
            </a:r>
            <a:r>
              <a:rPr lang="uk-UA" sz="1400" dirty="0" smtClean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досягнення</a:t>
            </a:r>
          </a:p>
          <a:p>
            <a:pPr>
              <a:buNone/>
            </a:pPr>
            <a:r>
              <a:rPr lang="uk-UA" sz="1400" dirty="0">
                <a:solidFill>
                  <a:srgbClr val="663300"/>
                </a:solidFill>
              </a:rPr>
              <a:t> </a:t>
            </a:r>
            <a:r>
              <a:rPr lang="uk-UA" sz="1400" dirty="0" smtClean="0">
                <a:solidFill>
                  <a:srgbClr val="663300"/>
                </a:solidFill>
              </a:rPr>
              <a:t>        </a:t>
            </a:r>
            <a:r>
              <a:rPr lang="uk-UA" sz="1400" dirty="0" smtClean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uk-UA" sz="1400" dirty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результатів; </a:t>
            </a:r>
            <a:endParaRPr lang="ru-RU" sz="1400" dirty="0">
              <a:solidFill>
                <a:srgbClr val="663300"/>
              </a:solidFill>
              <a:latin typeface="+mn-lt"/>
              <a:ea typeface="+mn-ea"/>
              <a:cs typeface="+mn-cs"/>
            </a:endParaRPr>
          </a:p>
          <a:p>
            <a:r>
              <a:rPr lang="uk-UA" sz="1400" dirty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•  оцінювання поточних результатів (наявність </a:t>
            </a:r>
            <a:r>
              <a:rPr lang="uk-UA" sz="1400" dirty="0" smtClean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оперативного</a:t>
            </a:r>
          </a:p>
          <a:p>
            <a:r>
              <a:rPr lang="uk-UA" sz="1400" dirty="0" smtClean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uk-UA" sz="1400" dirty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зворотного зв’язку); </a:t>
            </a:r>
            <a:endParaRPr lang="ru-RU" sz="1400" dirty="0">
              <a:solidFill>
                <a:srgbClr val="663300"/>
              </a:solidFill>
              <a:latin typeface="+mn-lt"/>
              <a:ea typeface="+mn-ea"/>
              <a:cs typeface="+mn-cs"/>
            </a:endParaRPr>
          </a:p>
          <a:p>
            <a:r>
              <a:rPr lang="uk-UA" sz="1400" dirty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• корекція навчання</a:t>
            </a:r>
            <a:r>
              <a:rPr lang="uk-UA" sz="1400" dirty="0" smtClean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;</a:t>
            </a:r>
          </a:p>
          <a:p>
            <a:r>
              <a:rPr lang="uk-UA" sz="1400" dirty="0" smtClean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uk-UA" sz="1400" dirty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•  заключне оцінювання результатів. </a:t>
            </a:r>
            <a:endParaRPr lang="ru-RU" sz="1400" dirty="0">
              <a:solidFill>
                <a:srgbClr val="663300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xfrm>
            <a:off x="1285860" y="214282"/>
            <a:ext cx="5114940" cy="1214446"/>
          </a:xfrm>
        </p:spPr>
        <p:txBody>
          <a:bodyPr/>
          <a:lstStyle/>
          <a:p>
            <a:pPr algn="ctr"/>
            <a:r>
              <a:rPr lang="uk-UA" sz="2400" b="1" dirty="0" err="1" smtClean="0">
                <a:solidFill>
                  <a:srgbClr val="993300"/>
                </a:solidFill>
              </a:rPr>
              <a:t>Компетентнісно</a:t>
            </a:r>
            <a:r>
              <a:rPr lang="uk-UA" sz="2400" b="1" dirty="0" smtClean="0">
                <a:solidFill>
                  <a:srgbClr val="993300"/>
                </a:solidFill>
              </a:rPr>
              <a:t> зорієнтований урок </a:t>
            </a:r>
            <a:endParaRPr lang="ru-RU" sz="2400" b="1" dirty="0">
              <a:solidFill>
                <a:srgbClr val="993300"/>
              </a:solidFill>
            </a:endParaRPr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4422" y="-4146663"/>
            <a:ext cx="21773969" cy="1378839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None/>
            </a:pPr>
            <a:endParaRPr lang="uk-UA" sz="1400" b="1" i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uk-UA" sz="1400" b="1" i="1" dirty="0"/>
          </a:p>
          <a:p>
            <a:pPr>
              <a:buNone/>
            </a:pPr>
            <a:endParaRPr lang="uk-UA" sz="1400" b="1" i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uk-UA" sz="1400" b="1" i="1" dirty="0"/>
          </a:p>
          <a:p>
            <a:pPr>
              <a:buNone/>
            </a:pPr>
            <a:endParaRPr lang="uk-UA" sz="1400" b="1" i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uk-UA" sz="1400" b="1" i="1" dirty="0"/>
          </a:p>
          <a:p>
            <a:pPr>
              <a:buNone/>
            </a:pPr>
            <a:endParaRPr lang="uk-UA" sz="1400" b="1" i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uk-UA" sz="1800" b="1" i="1" dirty="0" smtClean="0">
              <a:solidFill>
                <a:srgbClr val="663300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uk-UA" sz="1800" b="1" i="1" dirty="0">
              <a:solidFill>
                <a:srgbClr val="663300"/>
              </a:solidFill>
            </a:endParaRPr>
          </a:p>
          <a:p>
            <a:pPr>
              <a:buNone/>
            </a:pPr>
            <a:endParaRPr lang="uk-UA" sz="1800" b="1" i="1" dirty="0" smtClean="0">
              <a:solidFill>
                <a:srgbClr val="663300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uk-UA" sz="1800" b="1" i="1" dirty="0">
              <a:solidFill>
                <a:srgbClr val="663300"/>
              </a:solidFill>
            </a:endParaRPr>
          </a:p>
          <a:p>
            <a:pPr>
              <a:buNone/>
            </a:pPr>
            <a:endParaRPr lang="uk-UA" sz="1800" b="1" i="1" dirty="0" smtClean="0">
              <a:solidFill>
                <a:srgbClr val="663300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uk-UA" sz="1800" b="1" i="1" dirty="0">
              <a:solidFill>
                <a:srgbClr val="663300"/>
              </a:solidFill>
            </a:endParaRPr>
          </a:p>
          <a:p>
            <a:pPr>
              <a:buNone/>
            </a:pPr>
            <a:endParaRPr lang="uk-UA" sz="1800" b="1" i="1" dirty="0" smtClean="0">
              <a:solidFill>
                <a:srgbClr val="663300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uk-UA" sz="1800" b="1" i="1" dirty="0">
              <a:solidFill>
                <a:srgbClr val="663300"/>
              </a:solidFill>
            </a:endParaRPr>
          </a:p>
          <a:p>
            <a:pPr>
              <a:buNone/>
            </a:pPr>
            <a:endParaRPr lang="uk-UA" sz="1800" b="1" i="1" dirty="0" smtClean="0">
              <a:solidFill>
                <a:srgbClr val="663300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uk-UA" sz="1800" b="1" i="1" dirty="0">
              <a:solidFill>
                <a:srgbClr val="663300"/>
              </a:solidFill>
            </a:endParaRPr>
          </a:p>
          <a:p>
            <a:pPr>
              <a:buNone/>
            </a:pPr>
            <a:r>
              <a:rPr lang="uk-UA" sz="1800" b="1" i="1" dirty="0" smtClean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Модель  </a:t>
            </a:r>
            <a:r>
              <a:rPr lang="uk-UA" sz="1800" b="1" i="1" dirty="0" err="1">
                <a:solidFill>
                  <a:srgbClr val="663300"/>
                </a:solidFill>
                <a:latin typeface="+mn-lt"/>
                <a:ea typeface="+mn-ea"/>
                <a:cs typeface="+mn-cs"/>
              </a:rPr>
              <a:t>компетентнісно</a:t>
            </a:r>
            <a:r>
              <a:rPr lang="uk-UA" sz="1800" b="1" i="1" dirty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 зорієнтованого уроку</a:t>
            </a:r>
            <a:endParaRPr lang="ru-RU" sz="1800" dirty="0">
              <a:solidFill>
                <a:srgbClr val="663300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uk-UA" sz="1400" b="1" dirty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Етап орієнтації. </a:t>
            </a:r>
            <a:r>
              <a:rPr lang="uk-UA" sz="1400" b="1" dirty="0" smtClean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Мотивація  діяльності</a:t>
            </a:r>
            <a:r>
              <a:rPr lang="uk-UA" sz="1400" b="1" dirty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.          </a:t>
            </a:r>
            <a:endParaRPr lang="ru-RU" sz="1400" dirty="0">
              <a:solidFill>
                <a:srgbClr val="663300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uk-UA" sz="1400" i="1" dirty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1.  Створення сприятливої   атмосфери             </a:t>
            </a:r>
            <a:endParaRPr lang="ru-RU" sz="1400" dirty="0">
              <a:solidFill>
                <a:srgbClr val="663300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uk-UA" sz="1400" dirty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Прийоми: епіграфи, інтелектуальна розминка тощо     </a:t>
            </a:r>
            <a:endParaRPr lang="ru-RU" sz="1400" dirty="0">
              <a:solidFill>
                <a:srgbClr val="663300"/>
              </a:solidFill>
              <a:latin typeface="+mn-lt"/>
              <a:ea typeface="+mn-ea"/>
              <a:cs typeface="+mn-cs"/>
            </a:endParaRPr>
          </a:p>
          <a:p>
            <a:pPr lvl="0">
              <a:buNone/>
            </a:pPr>
            <a:r>
              <a:rPr lang="uk-UA" sz="1400" i="1" dirty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Мотивація    </a:t>
            </a:r>
            <a:endParaRPr lang="ru-RU" sz="1400" dirty="0">
              <a:solidFill>
                <a:srgbClr val="663300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uk-UA" sz="1400" dirty="0" smtClean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Прийоми</a:t>
            </a:r>
            <a:r>
              <a:rPr lang="uk-UA" sz="1400" dirty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: постановка проблемних питань, зв’язок з життям, </a:t>
            </a:r>
            <a:endParaRPr lang="uk-UA" sz="1400" dirty="0" smtClean="0">
              <a:solidFill>
                <a:srgbClr val="663300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uk-UA" sz="1400" dirty="0" smtClean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з </a:t>
            </a:r>
            <a:r>
              <a:rPr lang="uk-UA" sz="1400" dirty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майбутнім, залучення досвіду </a:t>
            </a:r>
            <a:r>
              <a:rPr lang="uk-UA" sz="1400" dirty="0" smtClean="0">
                <a:solidFill>
                  <a:srgbClr val="663300"/>
                </a:solidFill>
              </a:rPr>
              <a:t>здобувачів освіти </a:t>
            </a:r>
            <a:r>
              <a:rPr lang="uk-UA" sz="1400" dirty="0" smtClean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тощо      </a:t>
            </a:r>
            <a:endParaRPr lang="ru-RU" sz="1400" dirty="0">
              <a:solidFill>
                <a:srgbClr val="663300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uk-UA" sz="1400" b="1" dirty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Етап </a:t>
            </a:r>
            <a:r>
              <a:rPr lang="uk-UA" sz="1400" b="1" dirty="0" err="1">
                <a:solidFill>
                  <a:srgbClr val="663300"/>
                </a:solidFill>
                <a:latin typeface="+mn-lt"/>
                <a:ea typeface="+mn-ea"/>
                <a:cs typeface="+mn-cs"/>
              </a:rPr>
              <a:t>цілепокладання</a:t>
            </a:r>
            <a:r>
              <a:rPr lang="uk-UA" sz="1400" b="1" dirty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  </a:t>
            </a:r>
            <a:endParaRPr lang="ru-RU" sz="1400" dirty="0">
              <a:solidFill>
                <a:srgbClr val="663300"/>
              </a:solidFill>
              <a:latin typeface="+mn-lt"/>
              <a:ea typeface="+mn-ea"/>
              <a:cs typeface="+mn-cs"/>
            </a:endParaRPr>
          </a:p>
          <a:p>
            <a:r>
              <a:rPr lang="uk-UA" sz="1400" dirty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1.Формулювання мети й проміжних цілей уроку  </a:t>
            </a:r>
            <a:endParaRPr lang="ru-RU" sz="1400" dirty="0">
              <a:solidFill>
                <a:srgbClr val="663300"/>
              </a:solidFill>
              <a:latin typeface="+mn-lt"/>
              <a:ea typeface="+mn-ea"/>
              <a:cs typeface="+mn-cs"/>
            </a:endParaRPr>
          </a:p>
          <a:p>
            <a:r>
              <a:rPr lang="uk-UA" sz="1400" dirty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2.Прогнозування змісту й результатів діяльності         </a:t>
            </a:r>
            <a:endParaRPr lang="ru-RU" sz="1400" dirty="0">
              <a:solidFill>
                <a:srgbClr val="663300"/>
              </a:solidFill>
              <a:latin typeface="+mn-lt"/>
              <a:ea typeface="+mn-ea"/>
              <a:cs typeface="+mn-cs"/>
            </a:endParaRPr>
          </a:p>
          <a:p>
            <a:r>
              <a:rPr lang="uk-UA" sz="1400" dirty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 Прийоми: формулювання очікуваних результатів </a:t>
            </a:r>
            <a:endParaRPr lang="uk-UA" sz="1400" dirty="0" smtClean="0">
              <a:solidFill>
                <a:srgbClr val="663300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uk-UA" sz="1400" b="1" dirty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Етап </a:t>
            </a:r>
            <a:r>
              <a:rPr lang="uk-UA" sz="1400" b="1" dirty="0" err="1">
                <a:solidFill>
                  <a:srgbClr val="663300"/>
                </a:solidFill>
                <a:latin typeface="+mn-lt"/>
                <a:ea typeface="+mn-ea"/>
                <a:cs typeface="+mn-cs"/>
              </a:rPr>
              <a:t>цілереалізації</a:t>
            </a:r>
            <a:r>
              <a:rPr lang="uk-UA" sz="1400" b="1" dirty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 </a:t>
            </a:r>
            <a:endParaRPr lang="ru-RU" sz="1400" dirty="0">
              <a:solidFill>
                <a:srgbClr val="663300"/>
              </a:solidFill>
              <a:latin typeface="+mn-lt"/>
              <a:ea typeface="+mn-ea"/>
              <a:cs typeface="+mn-cs"/>
            </a:endParaRPr>
          </a:p>
          <a:p>
            <a:r>
              <a:rPr lang="uk-UA" sz="1400" dirty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1.Організація навчальної діяльності. </a:t>
            </a:r>
            <a:endParaRPr lang="ru-RU" sz="1400" dirty="0">
              <a:solidFill>
                <a:srgbClr val="663300"/>
              </a:solidFill>
              <a:latin typeface="+mn-lt"/>
              <a:ea typeface="+mn-ea"/>
              <a:cs typeface="+mn-cs"/>
            </a:endParaRPr>
          </a:p>
          <a:p>
            <a:r>
              <a:rPr lang="uk-UA" sz="1400" dirty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2.Зміст навчальної діяльності:  </a:t>
            </a:r>
            <a:endParaRPr lang="ru-RU" sz="1400" dirty="0">
              <a:solidFill>
                <a:srgbClr val="663300"/>
              </a:solidFill>
              <a:latin typeface="+mn-lt"/>
              <a:ea typeface="+mn-ea"/>
              <a:cs typeface="+mn-cs"/>
            </a:endParaRPr>
          </a:p>
          <a:p>
            <a:r>
              <a:rPr lang="uk-UA" sz="1400" dirty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3.Теоретичний (теоретичні знання)  </a:t>
            </a:r>
            <a:endParaRPr lang="ru-RU" sz="1400" dirty="0">
              <a:solidFill>
                <a:srgbClr val="663300"/>
              </a:solidFill>
              <a:latin typeface="+mn-lt"/>
              <a:ea typeface="+mn-ea"/>
              <a:cs typeface="+mn-cs"/>
            </a:endParaRPr>
          </a:p>
          <a:p>
            <a:r>
              <a:rPr lang="uk-UA" sz="1400" dirty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4.Емпіричний (аналіз навчального матеріалу)  </a:t>
            </a:r>
            <a:endParaRPr lang="ru-RU" sz="1400" dirty="0">
              <a:solidFill>
                <a:srgbClr val="663300"/>
              </a:solidFill>
              <a:latin typeface="+mn-lt"/>
              <a:ea typeface="+mn-ea"/>
              <a:cs typeface="+mn-cs"/>
            </a:endParaRPr>
          </a:p>
          <a:p>
            <a:r>
              <a:rPr lang="uk-UA" sz="1400" dirty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5.Практичний (знання способів діяльності, знання в дії </a:t>
            </a:r>
            <a:endParaRPr lang="uk-UA" sz="1400" dirty="0" smtClean="0">
              <a:solidFill>
                <a:srgbClr val="663300"/>
              </a:solidFill>
              <a:latin typeface="+mn-lt"/>
              <a:ea typeface="+mn-ea"/>
              <a:cs typeface="+mn-cs"/>
            </a:endParaRPr>
          </a:p>
          <a:p>
            <a:r>
              <a:rPr lang="uk-UA" sz="1400" dirty="0" smtClean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або </a:t>
            </a:r>
            <a:r>
              <a:rPr lang="uk-UA" sz="1400" dirty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вміння тощо)  </a:t>
            </a:r>
            <a:endParaRPr lang="uk-UA" sz="1400" dirty="0" smtClean="0">
              <a:solidFill>
                <a:srgbClr val="663300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uk-UA" sz="1400" dirty="0" smtClean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   Організація цього етапу  є мірилом педагогічної майстерності</a:t>
            </a:r>
          </a:p>
          <a:p>
            <a:pPr>
              <a:buNone/>
            </a:pPr>
            <a:r>
              <a:rPr lang="uk-UA" sz="1400" dirty="0" smtClean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 та зрілості </a:t>
            </a:r>
            <a:r>
              <a:rPr lang="uk-UA" sz="1400" dirty="0" smtClean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педагога. </a:t>
            </a:r>
            <a:r>
              <a:rPr lang="uk-UA" sz="1400" dirty="0" smtClean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Саме на цьому етапі </a:t>
            </a:r>
            <a:r>
              <a:rPr lang="uk-UA" sz="1400" dirty="0" smtClean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викладач </a:t>
            </a:r>
            <a:r>
              <a:rPr lang="uk-UA" sz="1400" dirty="0" smtClean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може </a:t>
            </a:r>
            <a:endParaRPr lang="uk-UA" sz="1400" dirty="0" smtClean="0">
              <a:solidFill>
                <a:srgbClr val="663300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uk-UA" sz="1400" dirty="0" smtClean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проявити творчість  </a:t>
            </a:r>
            <a:r>
              <a:rPr lang="uk-UA" sz="1400" dirty="0" smtClean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і показати найвищий “пілотаж” і у власній </a:t>
            </a:r>
            <a:endParaRPr lang="uk-UA" sz="1400" dirty="0" smtClean="0">
              <a:solidFill>
                <a:srgbClr val="663300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uk-UA" sz="1400" dirty="0" smtClean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діяльності, </a:t>
            </a:r>
            <a:r>
              <a:rPr lang="uk-UA" sz="1400" dirty="0" smtClean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і в організації активної діяльності </a:t>
            </a:r>
            <a:r>
              <a:rPr lang="uk-UA" sz="1400" dirty="0" smtClean="0">
                <a:solidFill>
                  <a:srgbClr val="663300"/>
                </a:solidFill>
              </a:rPr>
              <a:t>здобувач</a:t>
            </a:r>
            <a:r>
              <a:rPr lang="uk-UA" sz="1400" dirty="0" smtClean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ів освіти, </a:t>
            </a:r>
          </a:p>
          <a:p>
            <a:pPr>
              <a:buNone/>
            </a:pPr>
            <a:r>
              <a:rPr lang="uk-UA" sz="1400" dirty="0" smtClean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зробити </a:t>
            </a:r>
            <a:r>
              <a:rPr lang="uk-UA" sz="1400" dirty="0" smtClean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все, </a:t>
            </a:r>
            <a:r>
              <a:rPr lang="uk-UA" sz="1400" dirty="0" smtClean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щоб </a:t>
            </a:r>
            <a:r>
              <a:rPr lang="uk-UA" sz="1400" dirty="0" smtClean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заплановані мета й завдання були досягнуті</a:t>
            </a:r>
            <a:r>
              <a:rPr lang="uk-UA" sz="1400" dirty="0" smtClean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,</a:t>
            </a:r>
          </a:p>
          <a:p>
            <a:pPr>
              <a:buNone/>
            </a:pPr>
            <a:r>
              <a:rPr lang="uk-UA" sz="1400" dirty="0" smtClean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щоб </a:t>
            </a:r>
            <a:r>
              <a:rPr lang="uk-UA" sz="1400" dirty="0" smtClean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урок можна </a:t>
            </a:r>
            <a:r>
              <a:rPr lang="uk-UA" sz="1400" dirty="0" smtClean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було </a:t>
            </a:r>
            <a:r>
              <a:rPr lang="uk-UA" sz="1400" dirty="0" smtClean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назвати вдалим, ефективним. </a:t>
            </a:r>
          </a:p>
          <a:p>
            <a:pPr>
              <a:buNone/>
            </a:pPr>
            <a:r>
              <a:rPr lang="uk-UA" sz="1400" dirty="0" smtClean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ГОЛОВНЕ: слід активніше звертатися до продуктивних методів </a:t>
            </a:r>
          </a:p>
          <a:p>
            <a:pPr>
              <a:buNone/>
            </a:pPr>
            <a:r>
              <a:rPr lang="uk-UA" sz="1400" dirty="0" smtClean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та прийомів, що дають можливість активізувати розумову</a:t>
            </a:r>
          </a:p>
          <a:p>
            <a:pPr>
              <a:buNone/>
            </a:pPr>
            <a:r>
              <a:rPr lang="uk-UA" sz="1400" dirty="0" smtClean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uk-UA" sz="1400" dirty="0" smtClean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діяльність, </a:t>
            </a:r>
            <a:r>
              <a:rPr lang="uk-UA" sz="1400" dirty="0" smtClean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можливість свідомого опанування </a:t>
            </a:r>
            <a:r>
              <a:rPr lang="uk-UA" sz="1400" dirty="0" smtClean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здобувачами </a:t>
            </a:r>
            <a:endParaRPr lang="uk-UA" sz="1400" dirty="0" smtClean="0">
              <a:solidFill>
                <a:srgbClr val="663300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uk-UA" sz="1400" dirty="0" smtClean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матеріалу під </a:t>
            </a:r>
            <a:r>
              <a:rPr lang="uk-UA" sz="1400" dirty="0" smtClean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керівництвом педагога, </a:t>
            </a:r>
            <a:r>
              <a:rPr lang="uk-UA" sz="1400" dirty="0" smtClean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навчати </a:t>
            </a:r>
            <a:r>
              <a:rPr lang="uk-UA" sz="1400" dirty="0" smtClean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учитися</a:t>
            </a:r>
            <a:r>
              <a:rPr lang="uk-UA" sz="1400" dirty="0" smtClean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, </a:t>
            </a:r>
          </a:p>
          <a:p>
            <a:pPr>
              <a:buNone/>
            </a:pPr>
            <a:r>
              <a:rPr lang="uk-UA" sz="1400" dirty="0" smtClean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що є необхідністю кожного члена сучасного суспільства – </a:t>
            </a:r>
          </a:p>
          <a:p>
            <a:pPr>
              <a:buNone/>
            </a:pPr>
            <a:r>
              <a:rPr lang="uk-UA" sz="1400" dirty="0" smtClean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суспільства, що вчиться протягом усього життя. </a:t>
            </a:r>
          </a:p>
          <a:p>
            <a:pPr>
              <a:buNone/>
            </a:pPr>
            <a:r>
              <a:rPr lang="uk-UA" sz="1400" dirty="0" smtClean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    </a:t>
            </a:r>
            <a:endParaRPr lang="ru-RU" sz="1400" dirty="0">
              <a:solidFill>
                <a:srgbClr val="663300"/>
              </a:solidFill>
              <a:latin typeface="+mn-lt"/>
              <a:ea typeface="+mn-ea"/>
              <a:cs typeface="+mn-cs"/>
            </a:endParaRPr>
          </a:p>
          <a:p>
            <a:endParaRPr lang="ru-RU" sz="1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xfrm>
            <a:off x="1285860" y="214282"/>
            <a:ext cx="5114940" cy="1214446"/>
          </a:xfrm>
        </p:spPr>
        <p:txBody>
          <a:bodyPr/>
          <a:lstStyle/>
          <a:p>
            <a:pPr algn="ctr"/>
            <a:r>
              <a:rPr lang="uk-UA" sz="2400" b="1" dirty="0" err="1" smtClean="0">
                <a:solidFill>
                  <a:srgbClr val="993300"/>
                </a:solidFill>
              </a:rPr>
              <a:t>Компетентнісно</a:t>
            </a:r>
            <a:r>
              <a:rPr lang="uk-UA" sz="2400" b="1" dirty="0" smtClean="0">
                <a:solidFill>
                  <a:srgbClr val="993300"/>
                </a:solidFill>
              </a:rPr>
              <a:t> зорієнтований урок </a:t>
            </a:r>
            <a:endParaRPr lang="ru-RU" sz="2400" b="1" dirty="0">
              <a:solidFill>
                <a:srgbClr val="993300"/>
              </a:solidFill>
            </a:endParaRPr>
          </a:p>
        </p:txBody>
      </p:sp>
      <p:sp>
        <p:nvSpPr>
          <p:cNvPr id="186369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71612" y="-3921182"/>
            <a:ext cx="5000660" cy="1237261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uk-UA" sz="1400" b="1" dirty="0">
              <a:solidFill>
                <a:srgbClr val="C0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uk-UA" sz="1400" b="1" dirty="0">
              <a:solidFill>
                <a:srgbClr val="C0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uk-UA" sz="1400" b="1" dirty="0">
              <a:solidFill>
                <a:srgbClr val="C0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uk-UA" sz="1400" b="1" dirty="0">
              <a:solidFill>
                <a:srgbClr val="C0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uk-UA" sz="1400" b="1" dirty="0">
              <a:solidFill>
                <a:srgbClr val="C0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uk-UA" sz="1400" b="1" dirty="0">
              <a:solidFill>
                <a:srgbClr val="C0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uk-UA" sz="1400" b="1" dirty="0">
              <a:solidFill>
                <a:srgbClr val="C0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uk-UA" sz="1400" b="1" dirty="0">
              <a:solidFill>
                <a:srgbClr val="C0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uk-UA" sz="1400" b="1" dirty="0">
              <a:solidFill>
                <a:srgbClr val="C0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uk-UA" sz="1400" b="1" dirty="0">
              <a:solidFill>
                <a:srgbClr val="C0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uk-UA" sz="1400" b="1" dirty="0">
              <a:solidFill>
                <a:srgbClr val="6633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Етап    </a:t>
            </a:r>
            <a:r>
              <a:rPr kumimoji="0" lang="uk-UA" sz="1400" b="1" i="0" u="none" strike="noStrike" cap="none" normalizeH="0" baseline="0" dirty="0" err="1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рефлексійно-оцінюючий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	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Підведення підсумків        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Прийоми: бесіда, відповіді на запитання щодо змістовного аспекту уроку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(наскільки корисним вивчений матеріал? Де можна застосувати на практиці? тощо)   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Власне рефлексія усна й письмова,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інтелектульна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й емоційна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Прийоми: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сінквейн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висновки, «Шкала ефективності», «Лист побажань» тощо.   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Цінування й оцінювання діяльності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уроці (не тільки кінцевого результату, а й роботи в процесі уроку)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Обов’язковим елементом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компетентнісно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орієнтованого уроку  будь-якого навчального предмета, у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будь-якій</a:t>
            </a:r>
            <a:r>
              <a:rPr kumimoji="0" lang="uk-UA" sz="1400" b="0" i="0" u="none" strike="noStrike" cap="none" normalizeH="0" dirty="0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груп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57200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повинна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бути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фізкульпауза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(фізкультхвилинка чи релаксація), як ефективний прийом формування здоров’язберігаючої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компетентності.</a:t>
            </a: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Етап контроль домашнього завдання “ задаєш  додому – перевіряй, не перевіряєш – не задавай!”  </a:t>
            </a:r>
            <a:r>
              <a:rPr kumimoji="0" lang="uk-UA" sz="1400" b="0" i="1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Ю. </a:t>
            </a:r>
            <a:r>
              <a:rPr kumimoji="0" lang="uk-UA" sz="1400" b="0" i="1" u="none" strike="noStrike" cap="none" normalizeH="0" baseline="0" dirty="0" err="1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Конаржевський</a:t>
            </a:r>
            <a:r>
              <a:rPr kumimoji="0" lang="uk-UA" sz="1400" b="0" i="1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                 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Невід’ємна складова комбінованого уроку. Але коли обсяг нового матеріалу значний і не пов’язаний з темою уроку, не обов’язково виділяти цю роботу в окремий етап. Та це в жодному разі не означає, що домашню роботу не треба перевіряти. Адже без відгуку, без оцінювання своєї діяльності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здобувач освіти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володіє головним – результатом, не відчуває успіху чи невдачі. Перевірка домашнього завдання є значним мотивуючим і стимулюючим фактором.  </a:t>
            </a: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Цей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процес має бути організований так, щоб в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учнівської молоді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сформувалася стійка думка про неможливість не виконати домашнє завдання. </a:t>
            </a: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xfrm>
            <a:off x="1285860" y="214282"/>
            <a:ext cx="5114940" cy="1214446"/>
          </a:xfrm>
        </p:spPr>
        <p:txBody>
          <a:bodyPr/>
          <a:lstStyle/>
          <a:p>
            <a:pPr algn="ctr"/>
            <a:r>
              <a:rPr lang="uk-UA" sz="2400" b="1" dirty="0" err="1" smtClean="0">
                <a:solidFill>
                  <a:srgbClr val="993300"/>
                </a:solidFill>
              </a:rPr>
              <a:t>Компетентнісно</a:t>
            </a:r>
            <a:r>
              <a:rPr lang="uk-UA" sz="2400" b="1" dirty="0" smtClean="0">
                <a:solidFill>
                  <a:srgbClr val="993300"/>
                </a:solidFill>
              </a:rPr>
              <a:t> зорієнтований урок </a:t>
            </a:r>
            <a:endParaRPr lang="ru-RU" sz="2400" b="1" dirty="0">
              <a:solidFill>
                <a:srgbClr val="993300"/>
              </a:solidFill>
            </a:endParaRPr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28737" y="156012"/>
            <a:ext cx="5429264" cy="758977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sz="14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uk-UA" sz="1400" b="1" dirty="0" smtClean="0">
              <a:solidFill>
                <a:srgbClr val="663300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uk-UA" sz="1400" b="1" dirty="0">
              <a:solidFill>
                <a:srgbClr val="663300"/>
              </a:solidFill>
            </a:endParaRPr>
          </a:p>
          <a:p>
            <a:pPr>
              <a:buNone/>
            </a:pPr>
            <a:endParaRPr lang="uk-UA" sz="1400" b="1" dirty="0" smtClean="0">
              <a:solidFill>
                <a:srgbClr val="663300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uk-UA" sz="1400" b="1" dirty="0">
              <a:solidFill>
                <a:srgbClr val="663300"/>
              </a:solidFill>
            </a:endParaRPr>
          </a:p>
          <a:p>
            <a:pPr>
              <a:buNone/>
            </a:pPr>
            <a:r>
              <a:rPr lang="uk-UA" sz="1400" b="1" dirty="0" smtClean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Форми   </a:t>
            </a:r>
            <a:r>
              <a:rPr lang="uk-UA" sz="1400" b="1" dirty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перевірки домашнього   завдання</a:t>
            </a:r>
            <a:r>
              <a:rPr lang="uk-UA" sz="1400" dirty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 </a:t>
            </a:r>
            <a:endParaRPr lang="uk-UA" sz="1400" dirty="0" smtClean="0">
              <a:solidFill>
                <a:srgbClr val="663300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uk-UA" sz="1400" dirty="0">
              <a:solidFill>
                <a:srgbClr val="663300"/>
              </a:solidFill>
            </a:endParaRPr>
          </a:p>
          <a:p>
            <a:pPr>
              <a:buNone/>
            </a:pPr>
            <a:r>
              <a:rPr lang="uk-UA" sz="1400" dirty="0" smtClean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       (</a:t>
            </a:r>
            <a:r>
              <a:rPr lang="uk-UA" sz="1400" dirty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передбачає оцінювання, </a:t>
            </a:r>
            <a:r>
              <a:rPr lang="uk-UA" sz="1400" dirty="0" err="1">
                <a:solidFill>
                  <a:srgbClr val="663300"/>
                </a:solidFill>
                <a:latin typeface="+mn-lt"/>
                <a:ea typeface="+mn-ea"/>
                <a:cs typeface="+mn-cs"/>
              </a:rPr>
              <a:t>самооцінювання</a:t>
            </a:r>
            <a:r>
              <a:rPr lang="uk-UA" sz="1400" dirty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, на рівні </a:t>
            </a:r>
            <a:r>
              <a:rPr lang="uk-UA" sz="1400" dirty="0" err="1">
                <a:solidFill>
                  <a:srgbClr val="663300"/>
                </a:solidFill>
                <a:latin typeface="+mn-lt"/>
                <a:ea typeface="+mn-ea"/>
                <a:cs typeface="+mn-cs"/>
              </a:rPr>
              <a:t>компетентнісного</a:t>
            </a:r>
            <a:r>
              <a:rPr lang="uk-UA" sz="1400" dirty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 уроку – вимагає нових підходів)   </a:t>
            </a:r>
            <a:endParaRPr lang="ru-RU" sz="1400" dirty="0">
              <a:solidFill>
                <a:srgbClr val="663300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uk-UA" sz="1400" dirty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самоперевірка   д / з   (за зразком)   </a:t>
            </a:r>
            <a:endParaRPr lang="ru-RU" sz="1400" dirty="0">
              <a:solidFill>
                <a:srgbClr val="663300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uk-UA" sz="1400" dirty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самоконтроль (за певними  запитаннями)   </a:t>
            </a:r>
            <a:endParaRPr lang="ru-RU" sz="1400" dirty="0">
              <a:solidFill>
                <a:srgbClr val="663300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uk-UA" sz="1400" dirty="0" err="1">
                <a:solidFill>
                  <a:srgbClr val="663300"/>
                </a:solidFill>
                <a:latin typeface="+mn-lt"/>
                <a:ea typeface="+mn-ea"/>
                <a:cs typeface="+mn-cs"/>
              </a:rPr>
              <a:t>взаємоопитування</a:t>
            </a:r>
            <a:r>
              <a:rPr lang="uk-UA" sz="1400" dirty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  в  парах   </a:t>
            </a:r>
            <a:endParaRPr lang="ru-RU" sz="1400" dirty="0">
              <a:solidFill>
                <a:srgbClr val="663300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uk-UA" sz="1400" dirty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навчальне   повідомлення   біля дошки  (з розгорнутим рецензуванням </a:t>
            </a:r>
            <a:r>
              <a:rPr lang="uk-UA" sz="1400" dirty="0" smtClean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одногрупниками</a:t>
            </a:r>
            <a:r>
              <a:rPr lang="uk-UA" sz="1400" dirty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) тощо. </a:t>
            </a:r>
            <a:endParaRPr lang="uk-UA" sz="1400" dirty="0" smtClean="0">
              <a:solidFill>
                <a:srgbClr val="663300"/>
              </a:solidFill>
              <a:latin typeface="+mn-lt"/>
              <a:ea typeface="+mn-ea"/>
              <a:cs typeface="+mn-cs"/>
            </a:endParaRPr>
          </a:p>
          <a:p>
            <a:pPr lvl="0"/>
            <a:endParaRPr lang="uk-UA" sz="1400" dirty="0">
              <a:solidFill>
                <a:srgbClr val="663300"/>
              </a:solidFill>
            </a:endParaRPr>
          </a:p>
          <a:p>
            <a:pPr lvl="0"/>
            <a:endParaRPr lang="ru-RU" sz="1400" dirty="0">
              <a:solidFill>
                <a:srgbClr val="663300"/>
              </a:solidFill>
              <a:latin typeface="+mn-lt"/>
              <a:ea typeface="+mn-ea"/>
              <a:cs typeface="+mn-cs"/>
            </a:endParaRPr>
          </a:p>
          <a:p>
            <a:r>
              <a:rPr lang="uk-UA" sz="1400" b="1" dirty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Етап повідомлення домашнього  завдання (вимоги)</a:t>
            </a:r>
            <a:endParaRPr lang="ru-RU" sz="1400" dirty="0">
              <a:solidFill>
                <a:srgbClr val="663300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uk-UA" sz="1400" dirty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  Інструктаж щодо виконання </a:t>
            </a:r>
            <a:endParaRPr lang="ru-RU" sz="1400" dirty="0">
              <a:solidFill>
                <a:srgbClr val="663300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uk-UA" sz="1400" dirty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 Мотивування необхідності виконання  </a:t>
            </a:r>
            <a:endParaRPr lang="ru-RU" sz="1400" dirty="0">
              <a:solidFill>
                <a:srgbClr val="663300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uk-UA" sz="1400" dirty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 Диференціація (варіативність і різноманіття):    обов’язкова  й варіативна частина  , різнорівневі завдання (обов’язковий мінімум,   тренувальний, творчий) , нестандартність подачі домашнього завдання</a:t>
            </a:r>
            <a:endParaRPr lang="ru-RU" sz="1400" dirty="0">
              <a:solidFill>
                <a:srgbClr val="663300"/>
              </a:solidFill>
              <a:latin typeface="+mn-lt"/>
              <a:ea typeface="+mn-ea"/>
              <a:cs typeface="+mn-cs"/>
            </a:endParaRPr>
          </a:p>
          <a:p>
            <a:r>
              <a:rPr lang="uk-UA" sz="1400" dirty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  Структурні елементи сучасного </a:t>
            </a:r>
            <a:r>
              <a:rPr lang="uk-UA" sz="1400" dirty="0" err="1">
                <a:solidFill>
                  <a:srgbClr val="663300"/>
                </a:solidFill>
                <a:latin typeface="+mn-lt"/>
                <a:ea typeface="+mn-ea"/>
                <a:cs typeface="+mn-cs"/>
              </a:rPr>
              <a:t>компетентнісно</a:t>
            </a:r>
            <a:r>
              <a:rPr lang="uk-UA" sz="1400" dirty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 зорієнтованого уроку не обов’язково є його етапами, в уроці вони функціонують у різних взаємозв’язках. Актуалізація здійснюється в ході засвоєння знань і об’єднується з їх застосуванням. Джерелом отримання знань стає практична діяльність учнів. За цієї умови знання засвоюються й застосовуються одночасно.  </a:t>
            </a:r>
            <a:endParaRPr lang="ru-RU" sz="1400" dirty="0">
              <a:solidFill>
                <a:srgbClr val="663300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ru-RU" sz="1400" dirty="0">
              <a:solidFill>
                <a:srgbClr val="663300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xfrm>
            <a:off x="1285860" y="214282"/>
            <a:ext cx="5114940" cy="1214446"/>
          </a:xfrm>
        </p:spPr>
        <p:txBody>
          <a:bodyPr/>
          <a:lstStyle/>
          <a:p>
            <a:pPr algn="ctr"/>
            <a:r>
              <a:rPr lang="uk-UA" sz="2400" b="1" dirty="0" err="1" smtClean="0">
                <a:solidFill>
                  <a:srgbClr val="993300"/>
                </a:solidFill>
              </a:rPr>
              <a:t>Компетентнісно</a:t>
            </a:r>
            <a:r>
              <a:rPr lang="uk-UA" sz="2400" b="1" dirty="0" smtClean="0">
                <a:solidFill>
                  <a:srgbClr val="993300"/>
                </a:solidFill>
              </a:rPr>
              <a:t> зорієнтований урок </a:t>
            </a:r>
            <a:endParaRPr lang="ru-RU" sz="2400" b="1" dirty="0">
              <a:solidFill>
                <a:srgbClr val="993300"/>
              </a:solidFill>
            </a:endParaRPr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57298" y="-2088122"/>
            <a:ext cx="5500701" cy="9313319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uk-UA" sz="14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uk-UA" sz="14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uk-UA" sz="1400" b="1" dirty="0"/>
          </a:p>
          <a:p>
            <a:endParaRPr lang="uk-UA" sz="14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uk-UA" sz="1400" b="1" dirty="0"/>
          </a:p>
          <a:p>
            <a:endParaRPr lang="uk-UA" sz="14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uk-UA" sz="14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uk-UA" sz="1400" b="1" dirty="0"/>
          </a:p>
          <a:p>
            <a:endParaRPr lang="uk-UA" sz="14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uk-UA" sz="1400" b="1" dirty="0"/>
          </a:p>
          <a:p>
            <a:endParaRPr lang="uk-UA" sz="14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>
              <a:buNone/>
            </a:pPr>
            <a:endParaRPr lang="uk-UA" sz="1400" b="1" dirty="0" smtClean="0">
              <a:solidFill>
                <a:srgbClr val="663300"/>
              </a:solidFill>
              <a:latin typeface="+mn-lt"/>
              <a:ea typeface="+mn-ea"/>
              <a:cs typeface="+mn-cs"/>
            </a:endParaRPr>
          </a:p>
          <a:p>
            <a:pPr algn="ctr">
              <a:buNone/>
            </a:pPr>
            <a:endParaRPr lang="uk-UA" sz="1400" b="1" dirty="0">
              <a:solidFill>
                <a:srgbClr val="663300"/>
              </a:solidFill>
            </a:endParaRPr>
          </a:p>
          <a:p>
            <a:pPr algn="ctr">
              <a:buNone/>
            </a:pPr>
            <a:endParaRPr lang="uk-UA" sz="1400" b="1" dirty="0" smtClean="0">
              <a:solidFill>
                <a:srgbClr val="663300"/>
              </a:solidFill>
              <a:latin typeface="+mn-lt"/>
              <a:ea typeface="+mn-ea"/>
              <a:cs typeface="+mn-cs"/>
            </a:endParaRPr>
          </a:p>
          <a:p>
            <a:pPr algn="ctr">
              <a:buNone/>
            </a:pPr>
            <a:r>
              <a:rPr lang="uk-UA" sz="1400" b="1" dirty="0" smtClean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ВИМОГИ </a:t>
            </a:r>
            <a:r>
              <a:rPr lang="uk-UA" sz="1400" b="1" dirty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ДО СУЧАСНОГО КОМПЕТЕНТНІСНО ОРІЄНТОВАНОГО </a:t>
            </a:r>
            <a:r>
              <a:rPr lang="uk-UA" sz="1400" b="1" dirty="0" smtClean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УРОКУ</a:t>
            </a:r>
          </a:p>
          <a:p>
            <a:pPr>
              <a:buNone/>
            </a:pPr>
            <a:endParaRPr lang="uk-UA" sz="1400" b="1" dirty="0">
              <a:solidFill>
                <a:srgbClr val="663300"/>
              </a:solidFill>
            </a:endParaRPr>
          </a:p>
          <a:p>
            <a:pPr>
              <a:buNone/>
            </a:pPr>
            <a:endParaRPr lang="ru-RU" sz="1400" dirty="0">
              <a:solidFill>
                <a:srgbClr val="663300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uk-UA" sz="1400" dirty="0" smtClean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  </a:t>
            </a:r>
            <a:r>
              <a:rPr lang="uk-UA" sz="1400" dirty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У структуру </a:t>
            </a:r>
            <a:r>
              <a:rPr lang="uk-UA" sz="1400" dirty="0" err="1">
                <a:solidFill>
                  <a:srgbClr val="663300"/>
                </a:solidFill>
                <a:latin typeface="+mn-lt"/>
                <a:ea typeface="+mn-ea"/>
                <a:cs typeface="+mn-cs"/>
              </a:rPr>
              <a:t>компетентнісно</a:t>
            </a:r>
            <a:r>
              <a:rPr lang="uk-UA" sz="1400" dirty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 спрямованого уроку, слід вносити наступні зміни: </a:t>
            </a:r>
            <a:endParaRPr lang="ru-RU" sz="1400" dirty="0">
              <a:solidFill>
                <a:srgbClr val="663300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uk-UA" sz="1400" dirty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Конкретизувати загальну мету (цілі: освітні, розвивальні) уроку.  </a:t>
            </a:r>
            <a:endParaRPr lang="ru-RU" sz="1400" dirty="0">
              <a:solidFill>
                <a:srgbClr val="663300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uk-UA" sz="1400" dirty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Визначати предметні та ключові, очікуваний результат спільної діяльності.  </a:t>
            </a:r>
            <a:endParaRPr lang="ru-RU" sz="1400" dirty="0">
              <a:solidFill>
                <a:srgbClr val="663300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uk-UA" sz="1400" dirty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Забезпечувати  здійснення  рефлексії навчальної діяльності</a:t>
            </a:r>
            <a:r>
              <a:rPr lang="uk-UA" sz="1400" dirty="0" smtClean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lvl="0">
              <a:buNone/>
            </a:pPr>
            <a:r>
              <a:rPr lang="uk-UA" sz="1400" dirty="0">
                <a:solidFill>
                  <a:srgbClr val="663300"/>
                </a:solidFill>
              </a:rPr>
              <a:t> </a:t>
            </a:r>
            <a:r>
              <a:rPr lang="uk-UA" sz="1400" dirty="0" smtClean="0">
                <a:solidFill>
                  <a:srgbClr val="663300"/>
                </a:solidFill>
              </a:rPr>
              <a:t>      </a:t>
            </a:r>
            <a:r>
              <a:rPr lang="uk-UA" sz="1400" dirty="0" smtClean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uk-UA" sz="1400" dirty="0" smtClean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Здобувачі освіти повинні </a:t>
            </a:r>
            <a:r>
              <a:rPr lang="uk-UA" sz="1400" dirty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вчитися рефлексувати (аналізувати) власну діяльність, компетентності, формуванню яких буде присвячений даний урок.</a:t>
            </a:r>
            <a:endParaRPr lang="ru-RU" sz="1400" dirty="0">
              <a:solidFill>
                <a:srgbClr val="663300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uk-UA" sz="1400" dirty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  Формулювати цілі й визначати очікувані результати. </a:t>
            </a:r>
            <a:endParaRPr lang="ru-RU" sz="1400" dirty="0">
              <a:solidFill>
                <a:srgbClr val="663300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uk-UA" sz="1400" dirty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 Здійснювати  мотивацію навчальної діяльності. Бажано, щоб </a:t>
            </a:r>
            <a:r>
              <a:rPr lang="uk-UA" sz="1400" dirty="0" smtClean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учнівська молодь </a:t>
            </a:r>
            <a:r>
              <a:rPr lang="uk-UA" sz="1400" dirty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під керівництвом </a:t>
            </a:r>
            <a:r>
              <a:rPr lang="uk-UA" sz="1400" dirty="0" smtClean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викладача </a:t>
            </a:r>
            <a:r>
              <a:rPr lang="uk-UA" sz="1400" dirty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з’ясували, чи готові вони до вивчення теми, що їм бракує, що саме вони повинні вміти й знати, щоб успішно виконати  основне завдання. </a:t>
            </a:r>
            <a:endParaRPr lang="ru-RU" sz="1400" dirty="0">
              <a:solidFill>
                <a:srgbClr val="663300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uk-UA" sz="1400" dirty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 Бажано в залежності від структури уроку розподіляти зміст на навчальні ситуації</a:t>
            </a:r>
            <a:r>
              <a:rPr lang="uk-UA" sz="1400" dirty="0" smtClean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:</a:t>
            </a:r>
          </a:p>
          <a:p>
            <a:pPr lvl="0">
              <a:buNone/>
            </a:pPr>
            <a:r>
              <a:rPr lang="uk-UA" sz="1400" dirty="0">
                <a:solidFill>
                  <a:srgbClr val="663300"/>
                </a:solidFill>
              </a:rPr>
              <a:t> </a:t>
            </a:r>
            <a:r>
              <a:rPr lang="uk-UA" sz="1400" dirty="0" smtClean="0">
                <a:solidFill>
                  <a:srgbClr val="663300"/>
                </a:solidFill>
              </a:rPr>
              <a:t>      </a:t>
            </a:r>
            <a:r>
              <a:rPr lang="uk-UA" sz="1400" dirty="0" smtClean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uk-UA" sz="1400" dirty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теоретичні знання, </a:t>
            </a:r>
            <a:r>
              <a:rPr lang="uk-UA" sz="1400" dirty="0" err="1">
                <a:solidFill>
                  <a:srgbClr val="663300"/>
                </a:solidFill>
                <a:latin typeface="+mn-lt"/>
                <a:ea typeface="+mn-ea"/>
                <a:cs typeface="+mn-cs"/>
              </a:rPr>
              <a:t>знання</a:t>
            </a:r>
            <a:r>
              <a:rPr lang="uk-UA" sz="1400" dirty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 способів діяльності, знання в дії або вміння тощо</a:t>
            </a:r>
            <a:r>
              <a:rPr lang="uk-UA"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 </a:t>
            </a:r>
            <a:endParaRPr lang="ru-RU" sz="1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xfrm>
            <a:off x="1285860" y="214282"/>
            <a:ext cx="5114940" cy="1214446"/>
          </a:xfrm>
        </p:spPr>
        <p:txBody>
          <a:bodyPr/>
          <a:lstStyle/>
          <a:p>
            <a:pPr algn="ctr"/>
            <a:r>
              <a:rPr lang="uk-UA" sz="2400" b="1" dirty="0" err="1" smtClean="0">
                <a:solidFill>
                  <a:srgbClr val="993300"/>
                </a:solidFill>
              </a:rPr>
              <a:t>Компетентнісно</a:t>
            </a:r>
            <a:r>
              <a:rPr lang="uk-UA" sz="2400" b="1" dirty="0" smtClean="0">
                <a:solidFill>
                  <a:srgbClr val="993300"/>
                </a:solidFill>
              </a:rPr>
              <a:t> зорієнтований урок </a:t>
            </a:r>
            <a:endParaRPr lang="ru-RU" sz="2400" b="1" dirty="0">
              <a:solidFill>
                <a:srgbClr val="993300"/>
              </a:solidFill>
            </a:endParaRPr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28736" y="-156726"/>
            <a:ext cx="5429264" cy="7103483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uk-UA" sz="1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endParaRPr lang="uk-UA" sz="1400" dirty="0"/>
          </a:p>
          <a:p>
            <a:pPr lvl="0"/>
            <a:endParaRPr lang="uk-UA" sz="1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>
              <a:buNone/>
            </a:pPr>
            <a:endParaRPr lang="uk-UA" sz="1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endParaRPr lang="uk-UA" sz="1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16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Необхідно до кожної навчальної ситуації формулювати цільове завдання й відповідно до нього підбирати методи навчання, адекватні дидактичним функціям (засвоєнню, формуванню, узагальненню) та змісту навчального матеріалу ( теоретичний, практичний).</a:t>
            </a:r>
            <a:endParaRPr lang="ru-RU" sz="1600" dirty="0" smtClean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16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Чітко визначати завдання: що повинен учень навчитися роботи саме на цьому уроці (</a:t>
            </a:r>
            <a:r>
              <a:rPr lang="uk-UA" sz="1600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діяльнісний</a:t>
            </a:r>
            <a:r>
              <a:rPr lang="uk-UA" sz="16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підхід). </a:t>
            </a:r>
            <a:endParaRPr lang="ru-RU" sz="1600" dirty="0" smtClean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16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Розрізняти зміст освіти (чому вчу) і зміст навчального матеріалу (за допомогою чого вчу). </a:t>
            </a:r>
            <a:endParaRPr lang="ru-RU" sz="1600" dirty="0" smtClean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16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 Відповідно до змісту навчального матеріалу та методів роботи підбирати оптимальні форми організації  пізнавальної діяльності.</a:t>
            </a:r>
            <a:endParaRPr lang="ru-RU" sz="1600" dirty="0" smtClean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16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Ефективно добирати навчальний матеріал для засвоєння учнями запланованої одиниці змісту освіти (без надлишку чи недостачі навчального матеріалу).  </a:t>
            </a:r>
            <a:endParaRPr lang="ru-RU" sz="1600" dirty="0" smtClean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16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Обов’язково при виборі змісту, методів і форм орієнтуватися на цільову установку й уявний оцінювати її, порівнювати досягнуті результати на уроці з очікуваними. </a:t>
            </a:r>
            <a:endParaRPr lang="ru-RU" sz="1600" dirty="0" smtClean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16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При оцінюванні учнів враховувати саме набуття ними предметних </a:t>
            </a:r>
            <a:r>
              <a:rPr lang="uk-UA" sz="1600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компетентностей</a:t>
            </a:r>
            <a:r>
              <a:rPr lang="uk-UA" sz="16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, умінь вирішувати проблеми, пов’язані з даною навчальною темою. </a:t>
            </a:r>
            <a:endParaRPr lang="ru-RU" sz="1600" dirty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xfrm>
            <a:off x="1285860" y="214282"/>
            <a:ext cx="5114940" cy="1214446"/>
          </a:xfrm>
        </p:spPr>
        <p:txBody>
          <a:bodyPr/>
          <a:lstStyle/>
          <a:p>
            <a:pPr algn="ctr"/>
            <a:r>
              <a:rPr lang="uk-UA" sz="2400" b="1" dirty="0" err="1" smtClean="0">
                <a:solidFill>
                  <a:srgbClr val="993300"/>
                </a:solidFill>
              </a:rPr>
              <a:t>Компетентнісно</a:t>
            </a:r>
            <a:r>
              <a:rPr lang="uk-UA" sz="2400" b="1" dirty="0" smtClean="0">
                <a:solidFill>
                  <a:srgbClr val="993300"/>
                </a:solidFill>
              </a:rPr>
              <a:t> зорієнтований урок </a:t>
            </a:r>
            <a:endParaRPr lang="ru-RU" sz="2400" b="1" dirty="0">
              <a:solidFill>
                <a:srgbClr val="993300"/>
              </a:solidFill>
            </a:endParaRPr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57298" y="863455"/>
            <a:ext cx="5500701" cy="341016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uk-UA" sz="14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uk-UA" sz="14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uk-UA" sz="1400" b="1" dirty="0"/>
          </a:p>
          <a:p>
            <a:endParaRPr lang="uk-UA" sz="14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uk-UA" sz="1400" b="1" dirty="0"/>
          </a:p>
          <a:p>
            <a:endParaRPr lang="uk-UA" sz="14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uk-UA" sz="14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uk-UA" sz="1400" b="1" dirty="0"/>
          </a:p>
          <a:p>
            <a:endParaRPr lang="uk-UA" sz="14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uk-UA" sz="1400" b="1" dirty="0"/>
          </a:p>
          <a:p>
            <a:endParaRPr lang="uk-UA" sz="14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>
              <a:buNone/>
            </a:pPr>
            <a:endParaRPr lang="uk-UA" sz="1400" b="1" dirty="0" smtClean="0">
              <a:solidFill>
                <a:srgbClr val="663300"/>
              </a:solidFill>
              <a:latin typeface="+mn-lt"/>
              <a:ea typeface="+mn-ea"/>
              <a:cs typeface="+mn-cs"/>
            </a:endParaRPr>
          </a:p>
          <a:p>
            <a:pPr algn="ctr">
              <a:buNone/>
            </a:pPr>
            <a:endParaRPr lang="uk-UA" sz="1400" b="1" dirty="0">
              <a:solidFill>
                <a:srgbClr val="663300"/>
              </a:solidFill>
            </a:endParaRPr>
          </a:p>
          <a:p>
            <a:pPr algn="ctr">
              <a:buNone/>
            </a:pPr>
            <a:endParaRPr lang="uk-UA" sz="1400" b="1" dirty="0" smtClean="0">
              <a:solidFill>
                <a:srgbClr val="6633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2513" name="Rectangle 1"/>
          <p:cNvSpPr>
            <a:spLocks noChangeArrowheads="1"/>
          </p:cNvSpPr>
          <p:nvPr/>
        </p:nvSpPr>
        <p:spPr bwMode="auto">
          <a:xfrm>
            <a:off x="1643050" y="283834"/>
            <a:ext cx="4857784" cy="7786747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5150" algn="l"/>
              </a:tabLst>
            </a:pPr>
            <a:endParaRPr kumimoji="0" lang="uk-UA" sz="1600" b="1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5150" algn="l"/>
              </a:tabLst>
            </a:pPr>
            <a:endParaRPr lang="uk-UA" sz="1600" b="1" dirty="0">
              <a:solidFill>
                <a:srgbClr val="6633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5150" algn="l"/>
              </a:tabLst>
            </a:pPr>
            <a:endParaRPr kumimoji="0" lang="uk-UA" sz="1600" b="1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5150" algn="l"/>
              </a:tabLst>
            </a:pPr>
            <a:endParaRPr lang="uk-UA" sz="1600" b="1" dirty="0">
              <a:solidFill>
                <a:srgbClr val="6633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5150" algn="l"/>
              </a:tabLst>
            </a:pPr>
            <a:r>
              <a:rPr kumimoji="0" lang="uk-UA" sz="1800" b="1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Алгоритм </a:t>
            </a:r>
            <a:r>
              <a:rPr kumimoji="0" lang="uk-UA" sz="1800" b="1" i="0" u="none" strike="noStrike" cap="none" normalizeH="0" baseline="0" dirty="0" err="1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компетентнісно</a:t>
            </a:r>
            <a:r>
              <a:rPr kumimoji="0" lang="uk-UA" sz="1800" b="1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зорієнтованого уроку</a:t>
            </a:r>
            <a:r>
              <a:rPr kumimoji="0" lang="uk-UA" sz="18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65150" algn="l"/>
              </a:tabLst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Конкретизація загальної мети (провідних і проміжних цілей) уроку.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65150" algn="l"/>
              </a:tabLst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Визначення предметних та ключових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компетентностей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як до  уроку в цілому, так і до кожного етапу уроку окремо.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65150" algn="l"/>
              </a:tabLst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Формулювання цілей і визначення очікуваних результатів.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65150" algn="l"/>
              </a:tabLst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Мотиваційне забезпечення уроку.  Поділ змісту уроку на навчальні ситуації в залежності від його структури — теоретичні знання,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знання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способів діяльності, знання в дії або вміння тощо.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65150" algn="l"/>
              </a:tabLst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Формулювання цільового завдання до кожної навчальної ситуації.  Вибір методів навчання, адекватних цільовим завданням за їх дидактичними функціями (засвоєння, формування, узагальнення) та змісту навчального матеріалу (теоретичний, емпіричний чи практичний).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65150" algn="l"/>
              </a:tabLst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Вибір форм організації навчальної діяльності учнів (індивідуально-самостійна, парна, групова, </a:t>
            </a:r>
            <a:r>
              <a:rPr lang="uk-UA" sz="1600" dirty="0" smtClean="0">
                <a:solidFill>
                  <a:srgbClr val="6633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колектив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фронтальна чи їх оптимальне поєднання) адекватно змісту та методам роботи.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65150" algn="l"/>
              </a:tabLst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 виборі змісту, методів і форм  - орієнтація на цільову установку й уявлення очікуваного результату спільної діяльності.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65150" algn="l"/>
              </a:tabLst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Здійснення рефлексії навчальної діяльності. </a:t>
            </a: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-template">
  <a:themeElements>
    <a:clrScheme name="">
      <a:dk1>
        <a:srgbClr val="5F5F5F"/>
      </a:dk1>
      <a:lt1>
        <a:srgbClr val="FFFFFF"/>
      </a:lt1>
      <a:dk2>
        <a:srgbClr val="5F5F5F"/>
      </a:dk2>
      <a:lt2>
        <a:srgbClr val="478E00"/>
      </a:lt2>
      <a:accent1>
        <a:srgbClr val="5EA400"/>
      </a:accent1>
      <a:accent2>
        <a:srgbClr val="92CC00"/>
      </a:accent2>
      <a:accent3>
        <a:srgbClr val="FFFFFF"/>
      </a:accent3>
      <a:accent4>
        <a:srgbClr val="505050"/>
      </a:accent4>
      <a:accent5>
        <a:srgbClr val="B6CFAA"/>
      </a:accent5>
      <a:accent6>
        <a:srgbClr val="84B900"/>
      </a:accent6>
      <a:hlink>
        <a:srgbClr val="B3E00B"/>
      </a:hlink>
      <a:folHlink>
        <a:srgbClr val="D1D1D1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FBB240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FE564C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BB2A32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E84A25"/>
        </a:lt2>
        <a:accent1>
          <a:srgbClr val="ED6A24"/>
        </a:accent1>
        <a:accent2>
          <a:srgbClr val="F99E1C"/>
        </a:accent2>
        <a:accent3>
          <a:srgbClr val="FFFFFF"/>
        </a:accent3>
        <a:accent4>
          <a:srgbClr val="404040"/>
        </a:accent4>
        <a:accent5>
          <a:srgbClr val="F4B9AC"/>
        </a:accent5>
        <a:accent6>
          <a:srgbClr val="E28F18"/>
        </a:accent6>
        <a:hlink>
          <a:srgbClr val="F1B54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B92D14"/>
        </a:lt2>
        <a:accent1>
          <a:srgbClr val="D34E13"/>
        </a:accent1>
        <a:accent2>
          <a:srgbClr val="DC9009"/>
        </a:accent2>
        <a:accent3>
          <a:srgbClr val="FFFFFF"/>
        </a:accent3>
        <a:accent4>
          <a:srgbClr val="404040"/>
        </a:accent4>
        <a:accent5>
          <a:srgbClr val="E6B2AA"/>
        </a:accent5>
        <a:accent6>
          <a:srgbClr val="C78207"/>
        </a:accent6>
        <a:hlink>
          <a:srgbClr val="EEC63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AE6310"/>
        </a:lt2>
        <a:accent1>
          <a:srgbClr val="E79613"/>
        </a:accent1>
        <a:accent2>
          <a:srgbClr val="E1720D"/>
        </a:accent2>
        <a:accent3>
          <a:srgbClr val="FFFFFF"/>
        </a:accent3>
        <a:accent4>
          <a:srgbClr val="404040"/>
        </a:accent4>
        <a:accent5>
          <a:srgbClr val="F1C9AA"/>
        </a:accent5>
        <a:accent6>
          <a:srgbClr val="CC670B"/>
        </a:accent6>
        <a:hlink>
          <a:srgbClr val="C6470A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AF5612"/>
        </a:lt2>
        <a:accent1>
          <a:srgbClr val="CB882F"/>
        </a:accent1>
        <a:accent2>
          <a:srgbClr val="E7C432"/>
        </a:accent2>
        <a:accent3>
          <a:srgbClr val="FFFFFF"/>
        </a:accent3>
        <a:accent4>
          <a:srgbClr val="404040"/>
        </a:accent4>
        <a:accent5>
          <a:srgbClr val="E2C3AD"/>
        </a:accent5>
        <a:accent6>
          <a:srgbClr val="D1B12C"/>
        </a:accent6>
        <a:hlink>
          <a:srgbClr val="EECA3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9A5E40"/>
        </a:lt2>
        <a:accent1>
          <a:srgbClr val="AE7750"/>
        </a:accent1>
        <a:accent2>
          <a:srgbClr val="C08D60"/>
        </a:accent2>
        <a:accent3>
          <a:srgbClr val="FFFFFF"/>
        </a:accent3>
        <a:accent4>
          <a:srgbClr val="404040"/>
        </a:accent4>
        <a:accent5>
          <a:srgbClr val="D3BDB3"/>
        </a:accent5>
        <a:accent6>
          <a:srgbClr val="AE7F56"/>
        </a:accent6>
        <a:hlink>
          <a:srgbClr val="CCA47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D1BB77"/>
        </a:lt2>
        <a:accent1>
          <a:srgbClr val="DBBA87"/>
        </a:accent1>
        <a:accent2>
          <a:srgbClr val="E0B265"/>
        </a:accent2>
        <a:accent3>
          <a:srgbClr val="FFFFFF"/>
        </a:accent3>
        <a:accent4>
          <a:srgbClr val="404040"/>
        </a:accent4>
        <a:accent5>
          <a:srgbClr val="EAD9C3"/>
        </a:accent5>
        <a:accent6>
          <a:srgbClr val="CBA15B"/>
        </a:accent6>
        <a:hlink>
          <a:srgbClr val="E9C27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2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3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3D3D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4">
        <a:dk1>
          <a:srgbClr val="FFFFFF"/>
        </a:dk1>
        <a:lt1>
          <a:srgbClr val="FFFFFF"/>
        </a:lt1>
        <a:dk2>
          <a:srgbClr val="FFFFFF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DADADA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5">
        <a:dk1>
          <a:srgbClr val="FFFFFF"/>
        </a:dk1>
        <a:lt1>
          <a:srgbClr val="FFFFFF"/>
        </a:lt1>
        <a:dk2>
          <a:srgbClr val="FFFFFF"/>
        </a:dk2>
        <a:lt2>
          <a:srgbClr val="55A6FE"/>
        </a:lt2>
        <a:accent1>
          <a:srgbClr val="71BBFF"/>
        </a:accent1>
        <a:accent2>
          <a:srgbClr val="74CCFF"/>
        </a:accent2>
        <a:accent3>
          <a:srgbClr val="FFFFFF"/>
        </a:accent3>
        <a:accent4>
          <a:srgbClr val="DADADA"/>
        </a:accent4>
        <a:accent5>
          <a:srgbClr val="BBDAFF"/>
        </a:accent5>
        <a:accent6>
          <a:srgbClr val="68B9E7"/>
        </a:accent6>
        <a:hlink>
          <a:srgbClr val="94D8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6">
        <a:dk1>
          <a:srgbClr val="FFFFFF"/>
        </a:dk1>
        <a:lt1>
          <a:srgbClr val="FFFFFF"/>
        </a:lt1>
        <a:dk2>
          <a:srgbClr val="FFFFFF"/>
        </a:dk2>
        <a:lt2>
          <a:srgbClr val="4BA1FF"/>
        </a:lt2>
        <a:accent1>
          <a:srgbClr val="5DB2FF"/>
        </a:accent1>
        <a:accent2>
          <a:srgbClr val="65C8FF"/>
        </a:accent2>
        <a:accent3>
          <a:srgbClr val="FFFFFF"/>
        </a:accent3>
        <a:accent4>
          <a:srgbClr val="DADADA"/>
        </a:accent4>
        <a:accent5>
          <a:srgbClr val="B6D5FF"/>
        </a:accent5>
        <a:accent6>
          <a:srgbClr val="5BB5E7"/>
        </a:accent6>
        <a:hlink>
          <a:srgbClr val="87E1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powerpoint-template</Template>
  <TotalTime>294</TotalTime>
  <Words>2611</Words>
  <Application>Microsoft Office PowerPoint</Application>
  <PresentationFormat>Экран (4:3)</PresentationFormat>
  <Paragraphs>809</Paragraphs>
  <Slides>19</Slides>
  <Notes>18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Arial</vt:lpstr>
      <vt:lpstr>Calibri</vt:lpstr>
      <vt:lpstr>Microsoft Sans Serif</vt:lpstr>
      <vt:lpstr>Times New Roman</vt:lpstr>
      <vt:lpstr>powerpoint-template</vt:lpstr>
      <vt:lpstr>Презентация PowerPoint</vt:lpstr>
      <vt:lpstr>Компетентнісно зорієнтований урок </vt:lpstr>
      <vt:lpstr>Компетентнісно зорієнтований урок </vt:lpstr>
      <vt:lpstr>Компетентнісно зорієнтований урок </vt:lpstr>
      <vt:lpstr>Компетентнісно зорієнтований урок </vt:lpstr>
      <vt:lpstr>Компетентнісно зорієнтований урок </vt:lpstr>
      <vt:lpstr>Компетентнісно зорієнтований урок </vt:lpstr>
      <vt:lpstr>Компетентнісно зорієнтований урок </vt:lpstr>
      <vt:lpstr>Компетентнісно зорієнтований урок </vt:lpstr>
      <vt:lpstr>Презентация PowerPoint</vt:lpstr>
      <vt:lpstr>Компетентнісно зорієнтований урок </vt:lpstr>
      <vt:lpstr>Компетентнісно зорієнтований урок </vt:lpstr>
      <vt:lpstr>Компетентнісно зорієнтований урок </vt:lpstr>
      <vt:lpstr>Компетентнісно зорієнтований урок </vt:lpstr>
      <vt:lpstr>Компетентнісно зорієнтований урок </vt:lpstr>
      <vt:lpstr>Компетентнісно зорієнтований урок </vt:lpstr>
      <vt:lpstr>Компетентнісно зорієнтований урок </vt:lpstr>
      <vt:lpstr>Пам'ятка-алгоритм  для  самоаналізу  уроку 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_Admin</dc:creator>
  <cp:lastModifiedBy>Молода</cp:lastModifiedBy>
  <cp:revision>8</cp:revision>
  <dcterms:created xsi:type="dcterms:W3CDTF">2019-11-05T11:52:40Z</dcterms:created>
  <dcterms:modified xsi:type="dcterms:W3CDTF">2020-04-23T15:18:00Z</dcterms:modified>
</cp:coreProperties>
</file>