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57" r:id="rId4"/>
    <p:sldId id="279" r:id="rId5"/>
    <p:sldId id="314" r:id="rId6"/>
    <p:sldId id="319" r:id="rId7"/>
    <p:sldId id="296" r:id="rId8"/>
    <p:sldId id="315" r:id="rId9"/>
    <p:sldId id="320" r:id="rId10"/>
    <p:sldId id="318" r:id="rId11"/>
    <p:sldId id="317" r:id="rId12"/>
    <p:sldId id="283" r:id="rId13"/>
    <p:sldId id="30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7" autoAdjust="0"/>
    <p:restoredTop sz="94660"/>
  </p:normalViewPr>
  <p:slideViewPr>
    <p:cSldViewPr>
      <p:cViewPr>
        <p:scale>
          <a:sx n="68" d="100"/>
          <a:sy n="68" d="100"/>
        </p:scale>
        <p:origin x="-191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8634B-4CCA-4C8E-BC55-11A19532F7F7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B59B3-112E-499A-8855-11FDECFAA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05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B59B3-112E-499A-8855-11FDECFAAB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6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142984"/>
            <a:ext cx="48863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57628"/>
            <a:ext cx="447197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CB1D4-BBDA-4764-B4D1-48BADE37F009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40B6-EA03-4282-A57A-22CE67D71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42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88CA-1914-451B-84E9-BAE135A28D0E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A83F-B1F3-47A3-A64D-CA363069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1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75E89-8B5F-409E-9E57-33CC83D92273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9309D-5512-4BCE-B217-F19634AAF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9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14AF-631D-49AC-993C-58D9A6FF939E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E7981-5520-4FEF-A18B-063CC27BB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4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82D3-AE1B-45A9-8BCC-E2410946B7EB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FE66-2EC0-4E6E-B058-4E1379BEE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8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33E20-5E3C-4010-8FC5-3AFA13EEE498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84AA3-92D3-4547-B912-CEE3779B6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7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197F-C5BA-4A5E-AFCE-6C40FE36E871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3E963-CC8D-4FEC-A974-EDA71F159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879B7-661B-49A4-83D9-9FFF0D33D710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9F5E-121D-4E40-9B67-B70551E6E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3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4F14-F3E1-4F1A-BBBC-A16E0369A08C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16781-8C3B-40DD-9DF9-B596C0100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8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49E9-33C5-4FD7-838B-330C1F20E0A6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315E-DCF1-4A76-B2A4-E67864EFA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8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8A92E-F573-4F6C-8162-B3C41FA1AA72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312E5-A67B-4336-868C-2C99F16A7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9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928813" y="1571625"/>
            <a:ext cx="70151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BDA686-9390-40DD-B1F5-7C7732784570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2EC118-18DE-4658-98CF-39E36131D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060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2132856"/>
            <a:ext cx="4752528" cy="159346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«ЗРУЧНО З </a:t>
            </a:r>
            <a:br>
              <a:rPr lang="uk-UA" dirty="0" smtClean="0"/>
            </a:br>
            <a:r>
              <a:rPr lang="en-US" dirty="0" smtClean="0"/>
              <a:t>MS EXCEL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33265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КЕЛЬМЕНЕЦЬКИЙ ПРОФЕСІЙНИЙ ЛІЦЕЙ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11960" y="4005064"/>
            <a:ext cx="4608512" cy="2520280"/>
          </a:xfrm>
        </p:spPr>
        <p:txBody>
          <a:bodyPr/>
          <a:lstStyle/>
          <a:p>
            <a:pPr algn="just"/>
            <a:r>
              <a:rPr lang="ru-RU" sz="1800" b="1" i="1" dirty="0" smtClean="0"/>
              <a:t>(</a:t>
            </a:r>
            <a:r>
              <a:rPr lang="ru-RU" sz="1800" b="1" i="1" dirty="0" err="1" smtClean="0"/>
              <a:t>н</a:t>
            </a:r>
            <a:r>
              <a:rPr lang="ru-RU" sz="1800" b="1" i="1" dirty="0" err="1" smtClean="0"/>
              <a:t>авчально-методичний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посібник</a:t>
            </a:r>
            <a:r>
              <a:rPr lang="ru-RU" sz="1800" b="1" i="1" dirty="0" smtClean="0"/>
              <a:t>)</a:t>
            </a:r>
            <a:r>
              <a:rPr lang="ru-RU" sz="1800" b="1" dirty="0" smtClean="0"/>
              <a:t> </a:t>
            </a:r>
            <a:endParaRPr lang="ru-RU" sz="1800" b="1" dirty="0" smtClean="0"/>
          </a:p>
          <a:p>
            <a:pPr algn="just"/>
            <a:endParaRPr lang="uk-UA" sz="1800" b="1" dirty="0" smtClean="0"/>
          </a:p>
          <a:p>
            <a:pPr algn="just"/>
            <a:r>
              <a:rPr lang="uk-UA" sz="1800" b="1" dirty="0" smtClean="0"/>
              <a:t>Автор: Курочка Лариса </a:t>
            </a:r>
            <a:r>
              <a:rPr lang="uk-UA" sz="1800" b="1" dirty="0" smtClean="0"/>
              <a:t>Іванівна,</a:t>
            </a:r>
            <a:endParaRPr lang="uk-UA" sz="1800" b="1" dirty="0"/>
          </a:p>
          <a:p>
            <a:pPr algn="just"/>
            <a:r>
              <a:rPr lang="uk-UA" sz="1800" b="1" dirty="0"/>
              <a:t>викладач інформатики</a:t>
            </a:r>
            <a:endParaRPr lang="ru-RU" sz="1800" b="1" dirty="0"/>
          </a:p>
          <a:p>
            <a:endParaRPr lang="uk-UA" sz="2000" b="1" dirty="0" smtClean="0"/>
          </a:p>
          <a:p>
            <a:endParaRPr lang="ru-RU" sz="2000" b="1" dirty="0" smtClean="0"/>
          </a:p>
          <a:p>
            <a:r>
              <a:rPr lang="uk-UA" sz="2000" b="1" dirty="0" smtClean="0"/>
              <a:t>- 2023 - </a:t>
            </a:r>
            <a:endParaRPr lang="uk-UA" sz="2000" b="1" dirty="0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384376" cy="2419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5760"/>
            <a:ext cx="7886080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</a:rPr>
              <a:t>РОБОТА З ГАРЯЧИМИ КЛАВІШАМИ (УКР.)</a:t>
            </a:r>
            <a:endParaRPr lang="ru-RU" sz="3600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" y="4869160"/>
            <a:ext cx="2195513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52028"/>
            <a:ext cx="6934440" cy="43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7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5760"/>
            <a:ext cx="7886080" cy="11430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Як виглядає?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1"/>
            <a:ext cx="720865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" y="4869160"/>
            <a:ext cx="2195513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8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3" y="260648"/>
            <a:ext cx="871296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4000" dirty="0" smtClean="0"/>
              <a:t>ВИСНОВОК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71625"/>
            <a:ext cx="7468319" cy="3585567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2800" dirty="0" err="1"/>
              <a:t>Сподіваюся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наведені</a:t>
            </a:r>
            <a:r>
              <a:rPr lang="ru-RU" sz="2800" dirty="0"/>
              <a:t> в </a:t>
            </a:r>
            <a:r>
              <a:rPr lang="ru-RU" sz="2800" dirty="0" err="1"/>
              <a:t>посібнику</a:t>
            </a:r>
            <a:r>
              <a:rPr lang="ru-RU" sz="2800" dirty="0"/>
              <a:t> </a:t>
            </a:r>
            <a:r>
              <a:rPr lang="ru-RU" sz="2800" dirty="0" err="1"/>
              <a:t>інформація</a:t>
            </a:r>
            <a:r>
              <a:rPr lang="ru-RU" sz="2800" dirty="0"/>
              <a:t> і </a:t>
            </a:r>
            <a:r>
              <a:rPr lang="ru-RU" sz="2800" dirty="0" err="1"/>
              <a:t>поради</a:t>
            </a:r>
            <a:r>
              <a:rPr lang="ru-RU" sz="2800" dirty="0"/>
              <a:t> </a:t>
            </a:r>
            <a:r>
              <a:rPr lang="ru-RU" sz="2800" dirty="0" err="1"/>
              <a:t>допоможуть</a:t>
            </a:r>
            <a:r>
              <a:rPr lang="ru-RU" sz="2800" dirty="0"/>
              <a:t> </a:t>
            </a:r>
            <a:r>
              <a:rPr lang="ru-RU" sz="2800" dirty="0" err="1"/>
              <a:t>здобувачам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, </a:t>
            </a:r>
            <a:r>
              <a:rPr lang="ru-RU" sz="2800" dirty="0" smtClean="0"/>
              <a:t>і </a:t>
            </a:r>
            <a:r>
              <a:rPr lang="ru-RU" sz="2800" dirty="0" err="1" smtClean="0"/>
              <a:t>всім</a:t>
            </a:r>
            <a:r>
              <a:rPr lang="ru-RU" sz="2800" dirty="0" smtClean="0"/>
              <a:t> </a:t>
            </a:r>
            <a:r>
              <a:rPr lang="ru-RU" sz="2800" dirty="0" err="1" smtClean="0"/>
              <a:t>бажаючим</a:t>
            </a:r>
            <a:r>
              <a:rPr lang="ru-RU" sz="2800" dirty="0" smtClean="0"/>
              <a:t> ШВИДКО  та  ЗРУЧНО </a:t>
            </a:r>
            <a:r>
              <a:rPr lang="ru-RU" sz="2800" dirty="0" err="1" smtClean="0"/>
              <a:t>працювати</a:t>
            </a:r>
            <a:r>
              <a:rPr lang="ru-RU" sz="2800" dirty="0" smtClean="0"/>
              <a:t>  </a:t>
            </a:r>
            <a:r>
              <a:rPr lang="uk-UA" sz="2800" dirty="0" smtClean="0"/>
              <a:t>з</a:t>
            </a:r>
            <a:r>
              <a:rPr lang="en-US" sz="2800" dirty="0" smtClean="0"/>
              <a:t> </a:t>
            </a:r>
            <a:r>
              <a:rPr lang="uk-UA" sz="2800" dirty="0"/>
              <a:t>М</a:t>
            </a:r>
            <a:r>
              <a:rPr lang="en-US" sz="2800" dirty="0" smtClean="0"/>
              <a:t>S Excel</a:t>
            </a:r>
            <a:r>
              <a:rPr lang="uk-UA" sz="2800" dirty="0" smtClean="0"/>
              <a:t> і </a:t>
            </a:r>
            <a:r>
              <a:rPr lang="ru-RU" sz="2800" dirty="0" err="1" smtClean="0"/>
              <a:t>раціонально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використовувати</a:t>
            </a:r>
            <a:r>
              <a:rPr lang="ru-RU" sz="2800" dirty="0" smtClean="0"/>
              <a:t> </a:t>
            </a:r>
            <a:r>
              <a:rPr lang="ru-RU" sz="2800" dirty="0"/>
              <a:t>час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швидких</a:t>
            </a:r>
            <a:r>
              <a:rPr lang="ru-RU" sz="2800" dirty="0"/>
              <a:t> </a:t>
            </a:r>
            <a:r>
              <a:rPr lang="ru-RU" sz="2800" dirty="0" err="1"/>
              <a:t>клавіш</a:t>
            </a:r>
            <a:r>
              <a:rPr lang="ru-RU" sz="2800" dirty="0"/>
              <a:t> </a:t>
            </a:r>
            <a:r>
              <a:rPr lang="uk-UA" sz="2800" dirty="0" smtClean="0"/>
              <a:t>!</a:t>
            </a:r>
          </a:p>
          <a:p>
            <a:pPr algn="ctr"/>
            <a:r>
              <a:rPr lang="uk-UA" sz="2800" dirty="0" smtClean="0"/>
              <a:t>Бажаю успіхів!</a:t>
            </a:r>
          </a:p>
          <a:p>
            <a:endParaRPr lang="ru-RU" sz="2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" y="4869160"/>
            <a:ext cx="2195513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1187624" y="1340769"/>
            <a:ext cx="6883225" cy="25202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2800" b="1" i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uk-UA" sz="20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ru-RU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2915816" y="2600908"/>
            <a:ext cx="4249738" cy="612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Дякую</a:t>
            </a:r>
            <a:r>
              <a:rPr lang="ru-RU" sz="3600" b="1" kern="10" dirty="0" smtClean="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за </a:t>
            </a:r>
            <a:r>
              <a:rPr lang="ru-RU" sz="3600" b="1" kern="10" dirty="0" err="1" smtClean="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увагу</a:t>
            </a:r>
            <a:endParaRPr lang="ru-RU" sz="3600" b="1" kern="10" dirty="0">
              <a:solidFill>
                <a:srgbClr val="0033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963" y="188640"/>
            <a:ext cx="15017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" y="4941168"/>
            <a:ext cx="2195513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1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2117752" y="3789040"/>
            <a:ext cx="6453849" cy="3240360"/>
          </a:xfrm>
        </p:spPr>
        <p:txBody>
          <a:bodyPr/>
          <a:lstStyle/>
          <a:p>
            <a:pPr algn="just"/>
            <a:r>
              <a:rPr lang="uk-UA" sz="2800" b="1" dirty="0">
                <a:latin typeface="Arial" charset="0"/>
                <a:cs typeface="Arial" charset="0"/>
              </a:rPr>
              <a:t>Н</a:t>
            </a:r>
            <a:r>
              <a:rPr lang="uk-UA" sz="2800" b="1" dirty="0" smtClean="0">
                <a:latin typeface="Arial" charset="0"/>
                <a:cs typeface="Arial" charset="0"/>
              </a:rPr>
              <a:t>авчально-методичний </a:t>
            </a:r>
            <a:r>
              <a:rPr lang="uk-UA" sz="2800" b="1" dirty="0">
                <a:latin typeface="Arial" charset="0"/>
                <a:cs typeface="Arial" charset="0"/>
              </a:rPr>
              <a:t>посібник рекомендований для здобувачів освіти закладів професійної (професійно-технічної) освіти, педагогічних працівників, які бажають працювати в програмі </a:t>
            </a:r>
            <a:r>
              <a:rPr lang="en-US" sz="2800" b="1" dirty="0">
                <a:latin typeface="Arial" charset="0"/>
                <a:cs typeface="Arial" charset="0"/>
              </a:rPr>
              <a:t>MS EXCEL</a:t>
            </a:r>
            <a:endParaRPr lang="uk-UA" sz="2800" b="1" dirty="0" smtClean="0">
              <a:latin typeface="Arial" charset="0"/>
              <a:cs typeface="Arial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6368"/>
            <a:ext cx="5877785" cy="3490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2" y="4941168"/>
            <a:ext cx="2039739" cy="145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136904" cy="86409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2800" dirty="0" smtClean="0"/>
              <a:t>ЗАГАЛЬНІ ВІДОМОСТІ </a:t>
            </a:r>
            <a:r>
              <a:rPr lang="uk-UA" sz="4000" dirty="0" smtClean="0"/>
              <a:t/>
            </a:r>
            <a:br>
              <a:rPr lang="uk-UA" sz="4000" dirty="0" smtClean="0"/>
            </a:br>
            <a:endParaRPr lang="ru-RU" sz="4000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755576" y="1124744"/>
            <a:ext cx="7992888" cy="2664296"/>
          </a:xfrm>
        </p:spPr>
        <p:txBody>
          <a:bodyPr/>
          <a:lstStyle/>
          <a:p>
            <a:pPr eaLnBrk="1" hangingPunct="1"/>
            <a:r>
              <a:rPr lang="uk-UA" sz="2400" b="1" dirty="0">
                <a:latin typeface="+mn-lt"/>
                <a:cs typeface="Arial" charset="0"/>
              </a:rPr>
              <a:t>У посібнику </a:t>
            </a:r>
            <a:r>
              <a:rPr lang="uk-UA" sz="2400" b="1" dirty="0" smtClean="0">
                <a:latin typeface="+mn-lt"/>
                <a:cs typeface="Arial" charset="0"/>
              </a:rPr>
              <a:t>розглянуто </a:t>
            </a:r>
            <a:r>
              <a:rPr lang="uk-UA" sz="2400" b="1" dirty="0">
                <a:latin typeface="+mn-lt"/>
                <a:cs typeface="Arial" charset="0"/>
              </a:rPr>
              <a:t>потужний засіб створення і обробки цифрової інформації  - електронні таблиці  </a:t>
            </a:r>
            <a:r>
              <a:rPr lang="en-US" sz="2400" b="1" dirty="0">
                <a:latin typeface="+mn-lt"/>
                <a:cs typeface="Arial" charset="0"/>
              </a:rPr>
              <a:t>MS EXCEL.  </a:t>
            </a:r>
            <a:endParaRPr lang="uk-UA" sz="2400" b="1" dirty="0" smtClean="0">
              <a:latin typeface="+mn-lt"/>
              <a:cs typeface="Arial" charset="0"/>
            </a:endParaRPr>
          </a:p>
          <a:p>
            <a:pPr eaLnBrk="1" hangingPunct="1"/>
            <a:r>
              <a:rPr lang="uk-UA" sz="2400" b="1" dirty="0" smtClean="0">
                <a:latin typeface="+mn-lt"/>
                <a:cs typeface="Arial" charset="0"/>
              </a:rPr>
              <a:t>Представлені </a:t>
            </a:r>
            <a:r>
              <a:rPr lang="uk-UA" sz="2400" b="1" dirty="0">
                <a:latin typeface="+mn-lt"/>
                <a:cs typeface="Arial" charset="0"/>
              </a:rPr>
              <a:t>основні можливості та правила обробки і наочного </a:t>
            </a:r>
            <a:r>
              <a:rPr lang="uk-UA" sz="2400" b="1" dirty="0" smtClean="0">
                <a:latin typeface="+mn-lt"/>
                <a:cs typeface="Arial" charset="0"/>
              </a:rPr>
              <a:t>подання </a:t>
            </a:r>
            <a:r>
              <a:rPr lang="uk-UA" sz="2400" b="1" dirty="0">
                <a:latin typeface="+mn-lt"/>
                <a:cs typeface="Arial" charset="0"/>
              </a:rPr>
              <a:t>результатів цієї </a:t>
            </a:r>
            <a:r>
              <a:rPr lang="uk-UA" sz="2400" b="1" dirty="0" smtClean="0">
                <a:latin typeface="+mn-lt"/>
                <a:cs typeface="Arial" charset="0"/>
              </a:rPr>
              <a:t>обробки</a:t>
            </a:r>
            <a:r>
              <a:rPr lang="uk-UA" sz="2400" b="1" dirty="0">
                <a:latin typeface="+mn-lt"/>
                <a:cs typeface="Arial" charset="0"/>
              </a:rPr>
              <a:t> </a:t>
            </a:r>
            <a:r>
              <a:rPr lang="uk-UA" sz="2400" b="1" dirty="0" smtClean="0">
                <a:latin typeface="+mn-lt"/>
                <a:cs typeface="Arial" charset="0"/>
              </a:rPr>
              <a:t>з допомогою сполучення гарячих клавіш.</a:t>
            </a:r>
          </a:p>
          <a:p>
            <a:pPr eaLnBrk="1" hangingPunct="1"/>
            <a:r>
              <a:rPr lang="uk-UA" sz="2400" b="1" dirty="0" smtClean="0">
                <a:latin typeface="+mn-lt"/>
                <a:cs typeface="Arial" charset="0"/>
              </a:rPr>
              <a:t>Посібник </a:t>
            </a:r>
            <a:r>
              <a:rPr lang="uk-UA" sz="2400" b="1" dirty="0">
                <a:latin typeface="+mn-lt"/>
                <a:cs typeface="Arial" charset="0"/>
              </a:rPr>
              <a:t>містить </a:t>
            </a:r>
            <a:r>
              <a:rPr lang="uk-UA" sz="2400" b="1" dirty="0" smtClean="0">
                <a:latin typeface="+mn-lt"/>
                <a:cs typeface="Arial" charset="0"/>
              </a:rPr>
              <a:t>матеріал</a:t>
            </a:r>
            <a:r>
              <a:rPr lang="uk-UA" sz="2400" b="1" dirty="0">
                <a:latin typeface="+mn-lt"/>
                <a:cs typeface="Arial" charset="0"/>
              </a:rPr>
              <a:t>, орієнтований на роботу  </a:t>
            </a:r>
            <a:r>
              <a:rPr lang="uk-UA" sz="2400" b="1" dirty="0" smtClean="0">
                <a:latin typeface="+mn-lt"/>
                <a:cs typeface="Arial" charset="0"/>
              </a:rPr>
              <a:t>у </a:t>
            </a:r>
            <a:r>
              <a:rPr lang="en-US" sz="2400" b="1" dirty="0">
                <a:latin typeface="+mn-lt"/>
                <a:cs typeface="Arial" charset="0"/>
              </a:rPr>
              <a:t>Microsoft Office EXCEL  </a:t>
            </a:r>
            <a:r>
              <a:rPr lang="en-US" sz="2400" b="1" dirty="0" smtClean="0">
                <a:latin typeface="+mn-lt"/>
                <a:cs typeface="Arial" charset="0"/>
              </a:rPr>
              <a:t>2010</a:t>
            </a:r>
            <a:r>
              <a:rPr lang="en-US" sz="2400" b="1" dirty="0">
                <a:latin typeface="+mn-lt"/>
                <a:cs typeface="Arial" charset="0"/>
              </a:rPr>
              <a:t>, </a:t>
            </a:r>
            <a:r>
              <a:rPr lang="uk-UA" sz="2400" b="1" dirty="0" smtClean="0">
                <a:latin typeface="+mn-lt"/>
                <a:cs typeface="Arial" charset="0"/>
              </a:rPr>
              <a:t>і  робить </a:t>
            </a:r>
            <a:r>
              <a:rPr lang="uk-UA" sz="2400" b="1" dirty="0">
                <a:latin typeface="+mn-lt"/>
                <a:cs typeface="Arial" charset="0"/>
              </a:rPr>
              <a:t>наше спілкування з програмою  швидким та </a:t>
            </a:r>
            <a:r>
              <a:rPr lang="uk-UA" sz="2400" b="1" dirty="0" smtClean="0">
                <a:latin typeface="+mn-lt"/>
                <a:cs typeface="Arial" charset="0"/>
              </a:rPr>
              <a:t>зручним</a:t>
            </a:r>
            <a:endParaRPr lang="uk-UA" sz="2400" b="1" dirty="0">
              <a:latin typeface="+mn-lt"/>
              <a:cs typeface="Arial" charset="0"/>
            </a:endParaRPr>
          </a:p>
          <a:p>
            <a:pPr eaLnBrk="1" hangingPunct="1"/>
            <a:endParaRPr lang="uk-UA" sz="2000" b="1" dirty="0" smtClean="0">
              <a:latin typeface="+mn-lt"/>
              <a:cs typeface="Arial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77370"/>
            <a:ext cx="3463148" cy="2416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29200"/>
            <a:ext cx="1080120" cy="78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" y="4838967"/>
            <a:ext cx="2195513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079"/>
            <a:ext cx="6408711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200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ea typeface="+mn-ea"/>
              </a:rPr>
              <a:t>МЕТА РОЗРОБКИ НАВЧАЛЬНО - МЕТОДИЧНОГО ПОСІБНИКА</a:t>
            </a:r>
            <a:r>
              <a:rPr lang="uk-UA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979712" y="1341438"/>
            <a:ext cx="6984776" cy="3959770"/>
          </a:xfrm>
        </p:spPr>
        <p:txBody>
          <a:bodyPr/>
          <a:lstStyle/>
          <a:p>
            <a:pPr>
              <a:defRPr/>
            </a:pPr>
            <a:r>
              <a:rPr lang="ru-RU" sz="2400" b="1" dirty="0" err="1">
                <a:latin typeface="Arial" charset="0"/>
                <a:cs typeface="Arial" charset="0"/>
              </a:rPr>
              <a:t>зацікавити</a:t>
            </a:r>
            <a:r>
              <a:rPr lang="ru-RU" sz="2400" b="1" dirty="0">
                <a:latin typeface="Arial" charset="0"/>
                <a:cs typeface="Arial" charset="0"/>
              </a:rPr>
              <a:t> </a:t>
            </a:r>
            <a:r>
              <a:rPr lang="ru-RU" sz="2400" b="1" dirty="0" err="1">
                <a:latin typeface="Arial" charset="0"/>
                <a:cs typeface="Arial" charset="0"/>
              </a:rPr>
              <a:t>здобувачів</a:t>
            </a:r>
            <a:r>
              <a:rPr lang="ru-RU" sz="2400" b="1" dirty="0">
                <a:latin typeface="Arial" charset="0"/>
                <a:cs typeface="Arial" charset="0"/>
              </a:rPr>
              <a:t> </a:t>
            </a:r>
            <a:r>
              <a:rPr lang="ru-RU" sz="2400" b="1" dirty="0" err="1">
                <a:latin typeface="Arial" charset="0"/>
                <a:cs typeface="Arial" charset="0"/>
              </a:rPr>
              <a:t>освіти</a:t>
            </a:r>
            <a:r>
              <a:rPr lang="ru-RU" sz="2400" b="1" dirty="0">
                <a:latin typeface="Arial" charset="0"/>
                <a:cs typeface="Arial" charset="0"/>
              </a:rPr>
              <a:t> </a:t>
            </a:r>
            <a:r>
              <a:rPr lang="ru-RU" sz="2400" b="1" dirty="0" err="1">
                <a:latin typeface="Arial" charset="0"/>
                <a:cs typeface="Arial" charset="0"/>
              </a:rPr>
              <a:t>вивченням</a:t>
            </a:r>
            <a:r>
              <a:rPr lang="ru-RU" sz="2400" b="1" dirty="0">
                <a:latin typeface="Arial" charset="0"/>
                <a:cs typeface="Arial" charset="0"/>
              </a:rPr>
              <a:t> </a:t>
            </a:r>
            <a:r>
              <a:rPr lang="ru-RU" sz="2400" b="1" dirty="0" err="1" smtClean="0">
                <a:latin typeface="Arial" charset="0"/>
                <a:cs typeface="Arial" charset="0"/>
              </a:rPr>
              <a:t>інформатики</a:t>
            </a:r>
            <a:r>
              <a:rPr lang="ru-RU" sz="2400" b="1" dirty="0" smtClean="0">
                <a:latin typeface="Arial" charset="0"/>
                <a:cs typeface="Arial" charset="0"/>
              </a:rPr>
              <a:t>;</a:t>
            </a:r>
          </a:p>
          <a:p>
            <a:pPr>
              <a:defRPr/>
            </a:pPr>
            <a:r>
              <a:rPr lang="ru-RU" sz="2400" b="1" dirty="0" err="1" smtClean="0">
                <a:latin typeface="Arial" charset="0"/>
                <a:cs typeface="Arial" charset="0"/>
              </a:rPr>
              <a:t>презентувати</a:t>
            </a:r>
            <a:r>
              <a:rPr lang="ru-RU" sz="2400" b="1" dirty="0" smtClean="0">
                <a:latin typeface="Arial" charset="0"/>
                <a:cs typeface="Arial" charset="0"/>
              </a:rPr>
              <a:t> </a:t>
            </a:r>
            <a:r>
              <a:rPr lang="ru-RU" sz="2400" b="1" dirty="0" err="1" smtClean="0">
                <a:latin typeface="Arial" charset="0"/>
                <a:cs typeface="Arial" charset="0"/>
              </a:rPr>
              <a:t>результативність</a:t>
            </a:r>
            <a:r>
              <a:rPr lang="ru-RU" sz="2400" b="1" dirty="0" smtClean="0">
                <a:latin typeface="Arial" charset="0"/>
                <a:cs typeface="Arial" charset="0"/>
              </a:rPr>
              <a:t> </a:t>
            </a:r>
            <a:r>
              <a:rPr lang="ru-RU" sz="2400" b="1" dirty="0" err="1" smtClean="0">
                <a:latin typeface="Arial" charset="0"/>
                <a:cs typeface="Arial" charset="0"/>
              </a:rPr>
              <a:t>досвіду</a:t>
            </a:r>
            <a:r>
              <a:rPr lang="ru-RU" sz="2400" b="1" dirty="0" smtClean="0">
                <a:latin typeface="Arial" charset="0"/>
                <a:cs typeface="Arial" charset="0"/>
              </a:rPr>
              <a:t> </a:t>
            </a:r>
            <a:r>
              <a:rPr lang="ru-RU" sz="2400" b="1" dirty="0" err="1" smtClean="0">
                <a:latin typeface="Arial" charset="0"/>
                <a:cs typeface="Arial" charset="0"/>
              </a:rPr>
              <a:t>роботи</a:t>
            </a:r>
            <a:r>
              <a:rPr lang="ru-RU" sz="2400" b="1" dirty="0" smtClean="0">
                <a:latin typeface="Arial" charset="0"/>
                <a:cs typeface="Arial" charset="0"/>
              </a:rPr>
              <a:t> з </a:t>
            </a:r>
            <a:r>
              <a:rPr lang="ru-RU" sz="2400" b="1" dirty="0" err="1" smtClean="0">
                <a:latin typeface="Arial" charset="0"/>
                <a:cs typeface="Arial" charset="0"/>
              </a:rPr>
              <a:t>реалізації</a:t>
            </a:r>
            <a:r>
              <a:rPr lang="ru-RU" sz="2400" b="1" dirty="0" smtClean="0">
                <a:latin typeface="Arial" charset="0"/>
                <a:cs typeface="Arial" charset="0"/>
              </a:rPr>
              <a:t> </a:t>
            </a:r>
            <a:r>
              <a:rPr lang="ru-RU" sz="2400" b="1" dirty="0" err="1" smtClean="0">
                <a:latin typeface="Arial" charset="0"/>
                <a:cs typeface="Arial" charset="0"/>
              </a:rPr>
              <a:t>методичної</a:t>
            </a:r>
            <a:r>
              <a:rPr lang="ru-RU" sz="2400" b="1" dirty="0" smtClean="0">
                <a:latin typeface="Arial" charset="0"/>
                <a:cs typeface="Arial" charset="0"/>
              </a:rPr>
              <a:t> </a:t>
            </a:r>
            <a:r>
              <a:rPr lang="ru-RU" sz="2400" b="1" dirty="0" err="1" smtClean="0">
                <a:latin typeface="Arial" charset="0"/>
                <a:cs typeface="Arial" charset="0"/>
              </a:rPr>
              <a:t>проблеми</a:t>
            </a:r>
            <a:r>
              <a:rPr lang="ru-RU" sz="2400" b="1" dirty="0" smtClean="0">
                <a:latin typeface="Arial" charset="0"/>
                <a:cs typeface="Arial" charset="0"/>
              </a:rPr>
              <a:t>;</a:t>
            </a:r>
            <a:endParaRPr lang="ru-RU" sz="2400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2400" b="1" dirty="0" err="1">
                <a:latin typeface="Arial" charset="0"/>
                <a:cs typeface="Arial" charset="0"/>
              </a:rPr>
              <a:t>формувати</a:t>
            </a:r>
            <a:r>
              <a:rPr lang="ru-RU" sz="2400" b="1" dirty="0">
                <a:latin typeface="Arial" charset="0"/>
                <a:cs typeface="Arial" charset="0"/>
              </a:rPr>
              <a:t> </a:t>
            </a:r>
            <a:r>
              <a:rPr lang="ru-RU" sz="2400" b="1" dirty="0" err="1">
                <a:latin typeface="Arial" charset="0"/>
                <a:cs typeface="Arial" charset="0"/>
              </a:rPr>
              <a:t>предметні</a:t>
            </a:r>
            <a:r>
              <a:rPr lang="ru-RU" sz="2400" b="1" dirty="0">
                <a:latin typeface="Arial" charset="0"/>
                <a:cs typeface="Arial" charset="0"/>
              </a:rPr>
              <a:t> і </a:t>
            </a:r>
            <a:r>
              <a:rPr lang="ru-RU" sz="2400" b="1" dirty="0" err="1">
                <a:latin typeface="Arial" charset="0"/>
                <a:cs typeface="Arial" charset="0"/>
              </a:rPr>
              <a:t>ключові</a:t>
            </a:r>
            <a:r>
              <a:rPr lang="ru-RU" sz="2400" b="1" dirty="0">
                <a:latin typeface="Arial" charset="0"/>
                <a:cs typeface="Arial" charset="0"/>
              </a:rPr>
              <a:t> </a:t>
            </a:r>
            <a:r>
              <a:rPr lang="ru-RU" sz="2400" b="1" dirty="0" err="1" smtClean="0">
                <a:latin typeface="Arial" charset="0"/>
                <a:cs typeface="Arial" charset="0"/>
              </a:rPr>
              <a:t>компетентності</a:t>
            </a:r>
            <a:r>
              <a:rPr lang="ru-RU" sz="2400" b="1" dirty="0" smtClean="0">
                <a:latin typeface="Arial" charset="0"/>
                <a:cs typeface="Arial" charset="0"/>
              </a:rPr>
              <a:t>: </a:t>
            </a:r>
            <a:r>
              <a:rPr lang="ru-RU" sz="2400" b="1" dirty="0" err="1" smtClean="0">
                <a:latin typeface="Arial" charset="0"/>
                <a:cs typeface="Arial" charset="0"/>
              </a:rPr>
              <a:t>інформаційно-цифрові</a:t>
            </a:r>
            <a:r>
              <a:rPr lang="ru-RU" sz="2400" b="1" dirty="0" smtClean="0">
                <a:latin typeface="Arial" charset="0"/>
                <a:cs typeface="Arial" charset="0"/>
              </a:rPr>
              <a:t>, </a:t>
            </a:r>
            <a:r>
              <a:rPr lang="ru-RU" sz="2400" b="1" dirty="0" err="1" smtClean="0">
                <a:latin typeface="Arial" charset="0"/>
                <a:cs typeface="Arial" charset="0"/>
              </a:rPr>
              <a:t>математичні</a:t>
            </a:r>
            <a:r>
              <a:rPr lang="ru-RU" sz="2400" b="1" dirty="0" smtClean="0">
                <a:latin typeface="Arial" charset="0"/>
                <a:cs typeface="Arial" charset="0"/>
              </a:rPr>
              <a:t> </a:t>
            </a:r>
            <a:r>
              <a:rPr lang="ru-RU" sz="2400" b="1" dirty="0" err="1" smtClean="0">
                <a:latin typeface="Arial" charset="0"/>
                <a:cs typeface="Arial" charset="0"/>
              </a:rPr>
              <a:t>компетентності</a:t>
            </a:r>
            <a:r>
              <a:rPr lang="ru-RU" sz="2400" b="1" dirty="0" smtClean="0">
                <a:latin typeface="Arial" charset="0"/>
                <a:cs typeface="Arial" charset="0"/>
              </a:rPr>
              <a:t>,  </a:t>
            </a:r>
            <a:r>
              <a:rPr lang="ru-RU" sz="2400" b="1" dirty="0" err="1" smtClean="0">
                <a:latin typeface="Arial" charset="0"/>
                <a:cs typeface="Arial" charset="0"/>
              </a:rPr>
              <a:t>здатності</a:t>
            </a:r>
            <a:r>
              <a:rPr lang="ru-RU" sz="2400" b="1" dirty="0" smtClean="0">
                <a:latin typeface="Arial" charset="0"/>
                <a:cs typeface="Arial" charset="0"/>
              </a:rPr>
              <a:t> </a:t>
            </a:r>
            <a:r>
              <a:rPr lang="ru-RU" sz="2400" b="1" dirty="0" err="1" smtClean="0">
                <a:latin typeface="Arial" charset="0"/>
                <a:cs typeface="Arial" charset="0"/>
              </a:rPr>
              <a:t>спілкуватися</a:t>
            </a:r>
            <a:r>
              <a:rPr lang="ru-RU" sz="2400" b="1" dirty="0" smtClean="0">
                <a:latin typeface="Arial" charset="0"/>
                <a:cs typeface="Arial" charset="0"/>
              </a:rPr>
              <a:t>  </a:t>
            </a:r>
            <a:r>
              <a:rPr lang="ru-RU" sz="2400" b="1" dirty="0" err="1" smtClean="0">
                <a:latin typeface="Arial" charset="0"/>
                <a:cs typeface="Arial" charset="0"/>
              </a:rPr>
              <a:t>рідною</a:t>
            </a:r>
            <a:r>
              <a:rPr lang="ru-RU" sz="2400" b="1" dirty="0" smtClean="0">
                <a:latin typeface="Arial" charset="0"/>
                <a:cs typeface="Arial" charset="0"/>
              </a:rPr>
              <a:t> та </a:t>
            </a:r>
            <a:r>
              <a:rPr lang="ru-RU" sz="2400" b="1" dirty="0" err="1" smtClean="0">
                <a:latin typeface="Arial" charset="0"/>
                <a:cs typeface="Arial" charset="0"/>
              </a:rPr>
              <a:t>іноземною</a:t>
            </a:r>
            <a:r>
              <a:rPr lang="ru-RU" sz="2400" b="1" dirty="0" smtClean="0">
                <a:latin typeface="Arial" charset="0"/>
                <a:cs typeface="Arial" charset="0"/>
              </a:rPr>
              <a:t> </a:t>
            </a:r>
            <a:r>
              <a:rPr lang="ru-RU" sz="2400" b="1" dirty="0" err="1" smtClean="0">
                <a:latin typeface="Arial" charset="0"/>
                <a:cs typeface="Arial" charset="0"/>
              </a:rPr>
              <a:t>мовами</a:t>
            </a:r>
            <a:r>
              <a:rPr lang="ru-RU" sz="2400" b="1" dirty="0" smtClean="0">
                <a:latin typeface="Arial" charset="0"/>
                <a:cs typeface="Arial" charset="0"/>
              </a:rPr>
              <a:t>;</a:t>
            </a:r>
          </a:p>
          <a:p>
            <a:pPr>
              <a:defRPr/>
            </a:pPr>
            <a:r>
              <a:rPr lang="uk-UA" sz="2400" b="1" dirty="0" smtClean="0">
                <a:latin typeface="Arial" charset="0"/>
                <a:cs typeface="Arial" charset="0"/>
              </a:rPr>
              <a:t>сформувати </a:t>
            </a:r>
            <a:r>
              <a:rPr lang="uk-UA" sz="2400" b="1" dirty="0">
                <a:latin typeface="Arial" charset="0"/>
                <a:cs typeface="Arial" charset="0"/>
              </a:rPr>
              <a:t>у здобувачів освіти </a:t>
            </a:r>
            <a:r>
              <a:rPr lang="uk-UA" sz="2400" b="1" dirty="0" smtClean="0">
                <a:latin typeface="Arial" charset="0"/>
                <a:cs typeface="Arial" charset="0"/>
              </a:rPr>
              <a:t>стійкі </a:t>
            </a:r>
            <a:r>
              <a:rPr lang="uk-UA" sz="2400" b="1" dirty="0">
                <a:latin typeface="Arial" charset="0"/>
                <a:cs typeface="Arial" charset="0"/>
              </a:rPr>
              <a:t>навички роботи </a:t>
            </a:r>
            <a:r>
              <a:rPr lang="uk-UA" sz="2400" b="1" dirty="0" smtClean="0">
                <a:latin typeface="Arial" charset="0"/>
                <a:cs typeface="Arial" charset="0"/>
              </a:rPr>
              <a:t>з </a:t>
            </a:r>
            <a:r>
              <a:rPr lang="en-US" sz="2400" b="1" dirty="0">
                <a:latin typeface="Arial" charset="0"/>
                <a:cs typeface="Arial" charset="0"/>
              </a:rPr>
              <a:t>MS </a:t>
            </a:r>
            <a:r>
              <a:rPr lang="en-US" sz="2400" b="1" dirty="0" smtClean="0">
                <a:latin typeface="Arial" charset="0"/>
                <a:cs typeface="Arial" charset="0"/>
              </a:rPr>
              <a:t>Excel</a:t>
            </a:r>
            <a:r>
              <a:rPr lang="uk-UA" sz="2400" b="1" dirty="0" smtClean="0">
                <a:latin typeface="Arial" charset="0"/>
                <a:cs typeface="Arial" charset="0"/>
              </a:rPr>
              <a:t> за </a:t>
            </a:r>
            <a:r>
              <a:rPr lang="uk-UA" sz="2400" b="1" dirty="0">
                <a:latin typeface="Arial" charset="0"/>
                <a:cs typeface="Arial" charset="0"/>
              </a:rPr>
              <a:t>допомогою комбінації </a:t>
            </a:r>
            <a:r>
              <a:rPr lang="uk-UA" sz="2400" b="1" dirty="0" smtClean="0">
                <a:latin typeface="Arial" charset="0"/>
                <a:cs typeface="Arial" charset="0"/>
              </a:rPr>
              <a:t>клавіш</a:t>
            </a:r>
            <a:endParaRPr lang="en-US" sz="2400" b="1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endParaRPr lang="uk-UA" sz="2400" b="1" dirty="0" smtClean="0">
              <a:latin typeface="Arial" charset="0"/>
              <a:cs typeface="Arial" charset="0"/>
            </a:endParaRPr>
          </a:p>
          <a:p>
            <a:pPr marL="363538" indent="-363538">
              <a:defRPr/>
            </a:pPr>
            <a:endParaRPr lang="uk-UA" sz="2400" b="1" dirty="0">
              <a:latin typeface="Arial" charset="0"/>
              <a:cs typeface="Arial" charset="0"/>
            </a:endParaRPr>
          </a:p>
          <a:p>
            <a:pPr marL="363538" indent="-363538">
              <a:defRPr/>
            </a:pPr>
            <a:endParaRPr lang="uk-UA" sz="2400" b="1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endParaRPr lang="ru-RU" sz="2400" dirty="0" smtClean="0">
              <a:latin typeface="Arial" charset="0"/>
              <a:cs typeface="Arial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7"/>
            <a:ext cx="2195736" cy="157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403648" y="260648"/>
            <a:ext cx="7447731" cy="4680520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</a:rPr>
              <a:t>У РЕЗУЛЬТАТІ ОЗНАЙОМЛЕННЯ З МАТЕРІАЛОМ ПОСІБНИКА, КОРИСТУВАЧ ПОВИНЕН:</a:t>
            </a:r>
            <a:endParaRPr lang="uk-UA" sz="28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uk-UA" sz="2800" b="1" dirty="0" smtClean="0">
                <a:latin typeface="Arial" charset="0"/>
                <a:cs typeface="Arial" charset="0"/>
              </a:rPr>
              <a:t>• </a:t>
            </a:r>
            <a:r>
              <a:rPr lang="uk-UA" sz="2400" b="1" dirty="0" smtClean="0">
                <a:latin typeface="Arial" charset="0"/>
                <a:cs typeface="Arial" charset="0"/>
              </a:rPr>
              <a:t>мати уяву про ефективність роботи з </a:t>
            </a:r>
            <a:r>
              <a:rPr lang="en-US" sz="2400" b="1" dirty="0" smtClean="0">
                <a:latin typeface="Arial" charset="0"/>
                <a:cs typeface="Arial" charset="0"/>
              </a:rPr>
              <a:t>MS Excel, </a:t>
            </a:r>
            <a:r>
              <a:rPr lang="uk-UA" sz="2400" b="1" dirty="0" smtClean="0">
                <a:latin typeface="Arial" charset="0"/>
                <a:cs typeface="Arial" charset="0"/>
              </a:rPr>
              <a:t>саме завдяки використанню сполучення клавіш;</a:t>
            </a:r>
          </a:p>
          <a:p>
            <a:pPr marL="0" indent="0">
              <a:buNone/>
            </a:pPr>
            <a:r>
              <a:rPr lang="uk-UA" sz="2400" b="1" dirty="0" smtClean="0">
                <a:latin typeface="Arial" charset="0"/>
                <a:cs typeface="Arial" charset="0"/>
              </a:rPr>
              <a:t>• знати </a:t>
            </a:r>
            <a:r>
              <a:rPr lang="uk-UA" sz="2400" b="1" dirty="0">
                <a:latin typeface="Arial" charset="0"/>
                <a:cs typeface="Arial" charset="0"/>
              </a:rPr>
              <a:t>необхідність їх успішного використання у </a:t>
            </a:r>
            <a:r>
              <a:rPr lang="uk-UA" sz="2400" b="1" dirty="0" smtClean="0">
                <a:latin typeface="Arial" charset="0"/>
                <a:cs typeface="Arial" charset="0"/>
              </a:rPr>
              <a:t>навчанні та бізнесі</a:t>
            </a:r>
            <a:r>
              <a:rPr lang="uk-UA" sz="2400" b="1" dirty="0">
                <a:latin typeface="Arial" charset="0"/>
                <a:cs typeface="Arial" charset="0"/>
              </a:rPr>
              <a:t>;</a:t>
            </a:r>
          </a:p>
          <a:p>
            <a:pPr marL="0" indent="0">
              <a:buNone/>
            </a:pPr>
            <a:r>
              <a:rPr lang="uk-UA" sz="2400" b="1" dirty="0" smtClean="0">
                <a:latin typeface="Arial" charset="0"/>
                <a:cs typeface="Arial" charset="0"/>
              </a:rPr>
              <a:t>• впевнено </a:t>
            </a:r>
            <a:r>
              <a:rPr lang="uk-UA" sz="2400" b="1" dirty="0">
                <a:latin typeface="Arial" charset="0"/>
                <a:cs typeface="Arial" charset="0"/>
              </a:rPr>
              <a:t>працювати з </a:t>
            </a:r>
            <a:r>
              <a:rPr lang="en-US" sz="2400" b="1" dirty="0">
                <a:latin typeface="Arial" charset="0"/>
                <a:cs typeface="Arial" charset="0"/>
              </a:rPr>
              <a:t>MS  Excel </a:t>
            </a:r>
            <a:r>
              <a:rPr lang="uk-UA" sz="2400" b="1" dirty="0">
                <a:latin typeface="Arial" charset="0"/>
                <a:cs typeface="Arial" charset="0"/>
              </a:rPr>
              <a:t>у якості користувача; </a:t>
            </a:r>
          </a:p>
          <a:p>
            <a:pPr marL="0" indent="0">
              <a:buNone/>
            </a:pPr>
            <a:r>
              <a:rPr lang="uk-UA" sz="2400" b="1" dirty="0" smtClean="0">
                <a:latin typeface="Arial" charset="0"/>
                <a:cs typeface="Arial" charset="0"/>
              </a:rPr>
              <a:t>• уміти </a:t>
            </a:r>
            <a:r>
              <a:rPr lang="uk-UA" sz="2400" b="1" dirty="0">
                <a:latin typeface="Arial" charset="0"/>
                <a:cs typeface="Arial" charset="0"/>
              </a:rPr>
              <a:t>працювати із програмними засобами, що відповідають сучасним вимогам</a:t>
            </a:r>
          </a:p>
          <a:p>
            <a:endParaRPr lang="uk-UA" sz="2800" b="1" dirty="0" smtClean="0">
              <a:latin typeface="Arial" charset="0"/>
              <a:cs typeface="Arial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2195513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42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СПОНУКАЛО?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9" y="1571625"/>
            <a:ext cx="6820246" cy="4449663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/>
              <a:t>Тривала робота у </a:t>
            </a:r>
            <a:r>
              <a:rPr lang="en-US" sz="2800" dirty="0"/>
              <a:t>MS Excel</a:t>
            </a:r>
            <a:endParaRPr lang="ru-RU" sz="2800" dirty="0"/>
          </a:p>
          <a:p>
            <a:pPr marL="0" indent="0">
              <a:buNone/>
            </a:pPr>
            <a:r>
              <a:rPr lang="uk-UA" sz="2800" dirty="0" smtClean="0"/>
              <a:t>засвідчила необхідність у створенні певних рекомендацій для </a:t>
            </a:r>
            <a:r>
              <a:rPr lang="uk-UA" sz="2800" dirty="0"/>
              <a:t>швидкої роботи </a:t>
            </a:r>
            <a:r>
              <a:rPr lang="uk-UA" sz="2800" dirty="0" smtClean="0"/>
              <a:t>з даними, масивами, які б сприяли  розвитку потрібних навиків та вмінь.</a:t>
            </a:r>
          </a:p>
          <a:p>
            <a:pPr marL="0" indent="0">
              <a:buNone/>
            </a:pPr>
            <a:r>
              <a:rPr lang="uk-UA" sz="2800" dirty="0" smtClean="0"/>
              <a:t>  Для покращення наочності опис     матеріалу посібника  супроводжується </a:t>
            </a:r>
            <a:r>
              <a:rPr lang="uk-UA" sz="2800" dirty="0" err="1" smtClean="0"/>
              <a:t>скриншотами</a:t>
            </a:r>
            <a:r>
              <a:rPr lang="uk-UA" sz="2800" dirty="0" smtClean="0"/>
              <a:t> певних операцій</a:t>
            </a:r>
            <a:endParaRPr lang="ru-RU" sz="28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2195735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6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7444860" cy="525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2195513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4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802"/>
            <a:ext cx="7560840" cy="557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4798211"/>
            <a:ext cx="2195513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137" y="357188"/>
            <a:ext cx="7829551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ЯК ЗАСТОСОВУЄТЬСЯ?</a:t>
            </a:r>
            <a:br>
              <a:rPr lang="ru-RU" sz="3200" dirty="0" smtClean="0"/>
            </a:br>
            <a:r>
              <a:rPr lang="ru-RU" sz="3200" dirty="0" smtClean="0"/>
              <a:t>РОБОТА </a:t>
            </a:r>
            <a:r>
              <a:rPr lang="ru-RU" sz="3200" dirty="0"/>
              <a:t>З ГАРЯЧИМИ КЛАВІШАМИ (</a:t>
            </a:r>
            <a:r>
              <a:rPr lang="ru-RU" sz="3200" dirty="0" smtClean="0"/>
              <a:t>АНГ)</a:t>
            </a:r>
            <a:endParaRPr lang="ru-RU" sz="32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2200275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47251"/>
            <a:ext cx="6408711" cy="451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0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ИНФОР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ИНФОРМАТИКА</Template>
  <TotalTime>4109</TotalTime>
  <Words>310</Words>
  <Application>Microsoft Office PowerPoint</Application>
  <PresentationFormat>Экран (4:3)</PresentationFormat>
  <Paragraphs>39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Презентация ИНФОРМАТИКА</vt:lpstr>
      <vt:lpstr>«ЗРУЧНО З  MS EXCEL»</vt:lpstr>
      <vt:lpstr>Презентация PowerPoint</vt:lpstr>
      <vt:lpstr> ЗАГАЛЬНІ ВІДОМОСТІ  </vt:lpstr>
      <vt:lpstr>МЕТА РОЗРОБКИ НАВЧАЛЬНО - МЕТОДИЧНОГО ПОСІБНИКА:</vt:lpstr>
      <vt:lpstr>Презентация PowerPoint</vt:lpstr>
      <vt:lpstr>ЩО СПОНУКАЛО?</vt:lpstr>
      <vt:lpstr>Презентация PowerPoint</vt:lpstr>
      <vt:lpstr>Презентация PowerPoint</vt:lpstr>
      <vt:lpstr>ЯК ЗАСТОСОВУЄТЬСЯ? РОБОТА З ГАРЯЧИМИ КЛАВІШАМИ (АНГ)</vt:lpstr>
      <vt:lpstr>РОБОТА З ГАРЯЧИМИ КЛАВІШАМИ (УКР.)</vt:lpstr>
      <vt:lpstr>Як виглядає?</vt:lpstr>
      <vt:lpstr>ВИСНОВОК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Smart</cp:lastModifiedBy>
  <cp:revision>202</cp:revision>
  <dcterms:created xsi:type="dcterms:W3CDTF">2011-07-24T06:23:31Z</dcterms:created>
  <dcterms:modified xsi:type="dcterms:W3CDTF">2024-02-19T11:20:06Z</dcterms:modified>
</cp:coreProperties>
</file>