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16" r:id="rId3"/>
    <p:sldId id="319" r:id="rId4"/>
    <p:sldId id="312" r:id="rId5"/>
    <p:sldId id="318" r:id="rId6"/>
    <p:sldId id="317" r:id="rId7"/>
    <p:sldId id="320" r:id="rId8"/>
    <p:sldId id="321" r:id="rId9"/>
    <p:sldId id="322" r:id="rId10"/>
    <p:sldId id="323" r:id="rId11"/>
    <p:sldId id="324" r:id="rId12"/>
    <p:sldId id="326" r:id="rId13"/>
    <p:sldId id="325" r:id="rId14"/>
    <p:sldId id="328" r:id="rId15"/>
    <p:sldId id="32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-127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41A57-4B08-4D50-B8BF-139E25FE7A0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F8817-A3F3-44AC-9CEA-A7A1DF79C5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8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58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2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6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3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4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6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8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17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63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3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9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РОЗРОБИВ: НАЗАРЧУК О.В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F74F4-1FE9-4722-9938-CB4A85D8B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3671888"/>
            <a:ext cx="8064500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4418" y="4532313"/>
            <a:ext cx="8064500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998080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7137197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3851" y="1984376"/>
            <a:ext cx="2546349" cy="44672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8451" y="1984376"/>
            <a:ext cx="7442200" cy="44672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90983065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B572B86F-DF10-49A1-A37D-B87AD322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DD3ED3F3-DF1D-4881-9E8B-F14672C0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0251E68F-CCCE-4801-80B1-C0B94927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35AEA6-EB1C-4219-8FCC-5FEBE13483C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17568212"/>
      </p:ext>
    </p:extLst>
  </p:cSld>
  <p:clrMapOvr>
    <a:masterClrMapping/>
  </p:clrMapOvr>
  <p:transition spd="slow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EC28DCB2-F6F3-41BD-8711-4EE049E9B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9D002D81-5603-4DE5-9B6B-82CF484D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4976BA00-3E4B-41D7-9A06-9FAE62B8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7F2FCD-E1F9-46B1-961B-AFD9D0AE002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19285035"/>
      </p:ext>
    </p:extLst>
  </p:cSld>
  <p:clrMapOvr>
    <a:masterClrMapping/>
  </p:clrMapOvr>
  <p:transition spd="slow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0034B412-205D-4FF0-B7F1-705EEA56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4E17ED99-4C2F-4B9E-A675-13C592E7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1616BCEC-B894-441A-A522-F7614551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669C99-2172-4203-9DB6-FD3D457061A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8364932"/>
      </p:ext>
    </p:extLst>
  </p:cSld>
  <p:clrMapOvr>
    <a:masterClrMapping/>
  </p:clrMapOvr>
  <p:transition spd="slow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53B301C8-3069-47ED-B2A5-EEEC7A69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1E911821-08A3-4BF5-A86C-72A8A8B4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C6CF77FD-B831-4C65-8D00-BE92F57B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80EB5E-760C-4094-BAE0-3769569134A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278514986"/>
      </p:ext>
    </p:extLst>
  </p:cSld>
  <p:clrMapOvr>
    <a:masterClrMapping/>
  </p:clrMapOvr>
  <p:transition spd="slow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52D0DD14-8B56-46DC-8FAD-35F2341C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AA60BB41-D0AD-4E6A-8648-523798BF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AA4D8449-22F6-4887-99BB-BA204771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FB45ED-4FD9-4F1D-8477-4D9C9CA5196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48830445"/>
      </p:ext>
    </p:extLst>
  </p:cSld>
  <p:clrMapOvr>
    <a:masterClrMapping/>
  </p:clrMapOvr>
  <p:transition spd="slow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7904DFDC-7A29-4EC6-AFD0-FA9F7512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170D055E-0630-441C-BD5F-2D6CA98E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3C96D169-B1EE-4AEB-9966-0761E3E3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E95543-AB2E-445B-AF2E-3BF7A90C93E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48635005"/>
      </p:ext>
    </p:extLst>
  </p:cSld>
  <p:clrMapOvr>
    <a:masterClrMapping/>
  </p:clrMapOvr>
  <p:transition spd="slow" advTm="1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3D05624B-1744-445E-ACCC-3D0428F0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9FECAA65-8ED9-4AAE-87A7-20E38FC6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334F19C5-536D-482B-8DB2-0087506C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7AA2AA-A5BB-412D-944D-E88B8A0BD18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380390876"/>
      </p:ext>
    </p:extLst>
  </p:cSld>
  <p:clrMapOvr>
    <a:masterClrMapping/>
  </p:clrMapOvr>
  <p:transition spd="slow" advTm="1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A01C68BB-7DB1-43BB-9C72-FAD44CA2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FE2A33FE-6E45-4E25-8512-19A7CCF4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04AA85A3-2A08-4F03-8C5C-BBAC907E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824A2A-BADB-49F7-A91C-17C08FD2BF7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739658975"/>
      </p:ext>
    </p:extLst>
  </p:cSld>
  <p:clrMapOvr>
    <a:masterClrMapping/>
  </p:clrMapOvr>
  <p:transition spd="slow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225844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79F45B53-7AEC-42B2-80E1-6F32507B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00B7116D-8D8D-46BB-933C-7BB81A53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BAD79A82-F32A-4135-95E1-F5B2FB5E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91B8DD-2070-4B5B-839E-2EA805A7BD1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51665626"/>
      </p:ext>
    </p:extLst>
  </p:cSld>
  <p:clrMapOvr>
    <a:masterClrMapping/>
  </p:clrMapOvr>
  <p:transition spd="slow" advTm="1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65CD5A6E-B94D-4424-9566-125159C4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C40B4486-CA6F-48E2-9CED-D692A9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2FC49BE6-434D-4DC5-9673-D43F38B4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0F6D56-6B7D-45C4-956C-32E783B4F90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03590503"/>
      </p:ext>
    </p:extLst>
  </p:cSld>
  <p:clrMapOvr>
    <a:masterClrMapping/>
  </p:clrMapOvr>
  <p:transition spd="slow" advTm="1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B1064E6D-9911-45D9-9236-FED01073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EF95BE9D-7B7F-4FDA-B231-005E88E4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17A6F733-4177-4CBC-857A-B529BA54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7F0A9E-A6DA-48D9-9638-A0D05624D64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79817176"/>
      </p:ext>
    </p:extLst>
  </p:cSld>
  <p:clrMapOvr>
    <a:masterClrMapping/>
  </p:clrMapOvr>
  <p:transition spd="slow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134636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68451" y="2492376"/>
            <a:ext cx="4993216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64867" y="2492376"/>
            <a:ext cx="4995333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9319862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3125989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9785398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126404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9961820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1068516"/>
      </p:ext>
    </p:extLst>
  </p:cSld>
  <p:clrMapOvr>
    <a:masterClrMapping/>
  </p:clrMapOvr>
  <p:transition spd="med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3267" y="1984375"/>
            <a:ext cx="8737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8451" y="2492376"/>
            <a:ext cx="10191749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24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ndAc>
      <p:stSnd>
        <p:snd r:embed="rId13" name="chimes.wav"/>
      </p:stSnd>
    </p:sndAc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64A92BCE-051A-41C6-87EC-321A8B1B59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4E98355A-B430-4D1B-885C-EEA0A6CDD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004490AC-6E70-411E-9BDA-DFFFA9EA57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A5855AC4-CCEE-41CD-BA2D-4BB9B99031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CF5B1DAA-0E00-4400-9313-65000B9F77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7C35EDA-EDAD-4A2E-9CD6-7AE962E9140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528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728870"/>
            <a:ext cx="8017565" cy="5923722"/>
          </a:xfrm>
          <a:prstGeom prst="rect">
            <a:avLst/>
          </a:prstGeom>
        </p:spPr>
        <p:txBody>
          <a:bodyPr vert="horz" anchor="b">
            <a:normAutofit fontScale="7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endParaRPr lang="uk-UA" sz="4100" dirty="0" smtClean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 smtClean="0">
                <a:solidFill>
                  <a:srgbClr val="7030A0"/>
                </a:solidFill>
                <a:effectLst/>
              </a:rPr>
              <a:t>Збірник </a:t>
            </a:r>
            <a:r>
              <a:rPr lang="uk-UA" sz="4100" dirty="0">
                <a:solidFill>
                  <a:srgbClr val="7030A0"/>
                </a:solidFill>
                <a:effectLst/>
              </a:rPr>
              <a:t>задач і вправ 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професійного спрямування 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з хімії та біології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  <a:effectLst/>
              </a:rPr>
              <a:t>(навчально-методичний посібник для здобувачів освіти та педагогічних працівників закладів професійної(професійно-технічної)освіти)</a:t>
            </a:r>
          </a:p>
          <a:p>
            <a:pPr algn="ctr"/>
            <a:endParaRPr lang="uk-UA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Автор: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Назарчук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О. В,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викладач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хімії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біології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і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екології</a:t>
            </a:r>
            <a:endParaRPr lang="ru-RU" sz="29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Кельменецького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професійного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ліцею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спеціаліст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вищої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категорії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старший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викладач</a:t>
            </a:r>
            <a:endParaRPr lang="ru-RU" sz="29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/>
            <a:r>
              <a:rPr lang="uk-UA" sz="4000" dirty="0" smtClean="0">
                <a:solidFill>
                  <a:schemeClr val="tx2">
                    <a:lumMod val="50000"/>
                  </a:schemeClr>
                </a:solidFill>
                <a:effectLst/>
              </a:rPr>
              <a:t>- 2022 -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D45864-F56B-457D-BDF7-E7C5BEB3D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95"/>
          <a:stretch/>
        </p:blipFill>
        <p:spPr>
          <a:xfrm>
            <a:off x="248765" y="1895061"/>
            <a:ext cx="3529601" cy="37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111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225288"/>
            <a:ext cx="8294771" cy="3203712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І</a:t>
            </a:r>
            <a:r>
              <a:rPr lang="en-US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v</a:t>
            </a:r>
            <a:r>
              <a:rPr lang="uk-UA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.</a:t>
            </a:r>
            <a:r>
              <a:rPr lang="ru-RU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r>
              <a:rPr lang="uk-UA" sz="28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глосарій</a:t>
            </a: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2FB45E-08FB-456E-B8EA-C7A36B9ACF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t="23057" r="20707" b="7774"/>
          <a:stretch/>
        </p:blipFill>
        <p:spPr>
          <a:xfrm>
            <a:off x="3379304" y="1139686"/>
            <a:ext cx="4717774" cy="30612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1A91FA8-5555-4BFE-BF9B-039EBCFE5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20262" r="20000" b="7793"/>
          <a:stretch/>
        </p:blipFill>
        <p:spPr>
          <a:xfrm>
            <a:off x="7262190" y="3683907"/>
            <a:ext cx="4691270" cy="30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225287"/>
            <a:ext cx="8294771" cy="329979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v</a:t>
            </a:r>
            <a:r>
              <a:rPr lang="uk-UA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. </a:t>
            </a:r>
            <a:r>
              <a:rPr lang="ru-RU" sz="24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ЦИТАТНИК МУДРОСТЕЙ ДЛЯ ЗДОБУВАЧА ОСВІТИ</a:t>
            </a:r>
            <a:endParaRPr lang="uk-UA" sz="24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0934BD-4FDE-47B2-A39F-39EBBDA0F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0904" r="25870" b="7564"/>
          <a:stretch/>
        </p:blipFill>
        <p:spPr>
          <a:xfrm>
            <a:off x="3962400" y="1189381"/>
            <a:ext cx="3274255" cy="26802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953C2F-9037-46D2-9067-85608EBE9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27031" r="26269" b="7006"/>
          <a:stretch/>
        </p:blipFill>
        <p:spPr>
          <a:xfrm>
            <a:off x="7870702" y="1189381"/>
            <a:ext cx="3493904" cy="26802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F54327-3370-43D2-8D57-684625A62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t="27030" r="26138" b="6489"/>
          <a:stretch/>
        </p:blipFill>
        <p:spPr>
          <a:xfrm>
            <a:off x="5540921" y="3869635"/>
            <a:ext cx="3709519" cy="28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225288"/>
            <a:ext cx="8294771" cy="3203712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24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v</a:t>
            </a:r>
            <a:r>
              <a:rPr lang="uk-UA" sz="24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ІІ. КОРИСНІ </a:t>
            </a:r>
            <a:r>
              <a:rPr lang="en-US" sz="24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INTERNET </a:t>
            </a:r>
            <a:r>
              <a:rPr lang="uk-UA" sz="24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ПОСИЛАННЯ та </a:t>
            </a:r>
            <a:r>
              <a:rPr lang="en-US" sz="2400" cap="all" dirty="0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INTERNET</a:t>
            </a:r>
            <a:r>
              <a:rPr lang="uk-UA" sz="24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r>
              <a:rPr lang="uk-UA" sz="2400" cap="all" dirty="0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ресурси </a:t>
            </a:r>
            <a:r>
              <a:rPr lang="ru-RU" sz="2400" cap="all" dirty="0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endParaRPr lang="uk-UA" sz="24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86D3B6E-FC9F-44D8-8CA7-B43842979B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 t="22122" r="26388" b="7650"/>
          <a:stretch/>
        </p:blipFill>
        <p:spPr>
          <a:xfrm>
            <a:off x="3469247" y="1223668"/>
            <a:ext cx="3024318" cy="24869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4375A40-62B3-47C2-A70E-4DE9A0073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20444" r="4967" b="7637"/>
          <a:stretch/>
        </p:blipFill>
        <p:spPr>
          <a:xfrm>
            <a:off x="6638249" y="1104899"/>
            <a:ext cx="5459896" cy="2605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E2BE41E-FFCC-4C6C-8674-AAB27B1390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21345" r="5314" b="8717"/>
          <a:stretch/>
        </p:blipFill>
        <p:spPr>
          <a:xfrm>
            <a:off x="4385379" y="3710606"/>
            <a:ext cx="7017924" cy="304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728870"/>
            <a:ext cx="8017565" cy="5923722"/>
          </a:xfrm>
          <a:prstGeom prst="rect">
            <a:avLst/>
          </a:prstGeom>
        </p:spPr>
        <p:txBody>
          <a:bodyPr vert="horz" anchor="b">
            <a:normAutofit fontScale="7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uk-UA" sz="4000" cap="all" dirty="0" smtClean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Збірник задач і вправ 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професійного спрямування 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з хімії та біології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  <a:effectLst/>
              </a:rPr>
              <a:t>(навчально-методичний посібник для здобувачів освіти та педагогічних працівників закладів професійної(професійно-технічної)освіти)</a:t>
            </a:r>
          </a:p>
          <a:p>
            <a:pPr algn="ctr"/>
            <a:endParaRPr lang="uk-UA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Автор: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Назарчук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О. В,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викладач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хімії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біології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і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екології</a:t>
            </a:r>
            <a:endParaRPr lang="ru-RU" sz="29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Кельменецького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професійного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ліцею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спеціаліст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вищої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категорії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старший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викладач</a:t>
            </a:r>
            <a:endParaRPr lang="ru-RU" sz="29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D45864-F56B-457D-BDF7-E7C5BEB3D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95"/>
          <a:stretch/>
        </p:blipFill>
        <p:spPr>
          <a:xfrm>
            <a:off x="248765" y="1895061"/>
            <a:ext cx="3529601" cy="37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4314" y="265042"/>
            <a:ext cx="6400799" cy="645381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66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Дякую </a:t>
            </a:r>
          </a:p>
          <a:p>
            <a:pPr algn="ctr">
              <a:defRPr/>
            </a:pPr>
            <a:r>
              <a:rPr lang="uk-UA" sz="6600" cap="all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За </a:t>
            </a:r>
            <a:r>
              <a:rPr lang="uk-UA" sz="6600" cap="all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увагу!</a:t>
            </a:r>
            <a:r>
              <a:rPr lang="ru-RU" sz="6600" cap="all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endParaRPr lang="uk-UA" sz="66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20964" r="35822" b="7921"/>
          <a:stretch/>
        </p:blipFill>
        <p:spPr>
          <a:xfrm>
            <a:off x="6414053" y="265042"/>
            <a:ext cx="4638260" cy="64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C870E746-B55D-43C5-8889-B39BFC8367DD}"/>
              </a:ext>
            </a:extLst>
          </p:cNvPr>
          <p:cNvSpPr/>
          <p:nvPr/>
        </p:nvSpPr>
        <p:spPr>
          <a:xfrm>
            <a:off x="2372139" y="145774"/>
            <a:ext cx="6758610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Досвід напрацьований роками</a:t>
            </a:r>
            <a:endParaRPr lang="ru-RU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F007227-F83B-412A-89DD-95683E3E7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76" y="899755"/>
            <a:ext cx="2068257" cy="2956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84F969-3137-44EB-9F50-5209E57F9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806" y="856724"/>
            <a:ext cx="2128463" cy="3042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A3C8E33-11B6-4D84-AA66-78B76053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720" y="856724"/>
            <a:ext cx="2098361" cy="29994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EF2C6B4-B442-437F-A667-C3FC9E279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595" y="4040351"/>
            <a:ext cx="1911459" cy="27323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AE0F31C-0274-47D0-9361-F808F5652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851" y="3899224"/>
            <a:ext cx="1919213" cy="27433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715F65-0E90-4E6C-B5EA-73F7E10B2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2298" y="3755788"/>
            <a:ext cx="2068256" cy="29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413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4">
            <a:extLst>
              <a:ext uri="{FF2B5EF4-FFF2-40B4-BE49-F238E27FC236}">
                <a16:creationId xmlns="" xmlns:a16="http://schemas.microsoft.com/office/drawing/2014/main" id="{A2D6DBD1-F89E-44AE-AFFB-EB4FFC09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200" dirty="0"/>
              <a:t>Ще більше інформації у моєму  блозі</a:t>
            </a:r>
            <a:r>
              <a:rPr lang="uk-UA" altLang="uk-UA" dirty="0"/>
              <a:t> -</a:t>
            </a:r>
            <a:r>
              <a:rPr lang="en-US" altLang="uk-UA" sz="3600" dirty="0">
                <a:solidFill>
                  <a:srgbClr val="00B050"/>
                </a:solidFill>
              </a:rPr>
              <a:t>https://kplinterest.blogspot.com</a:t>
            </a:r>
            <a:endParaRPr lang="uk-UA" altLang="uk-UA" sz="3600" dirty="0">
              <a:solidFill>
                <a:srgbClr val="00B05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3A97B36-51AA-420E-BD75-64A07EE80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66" y="1556792"/>
            <a:ext cx="8236634" cy="482453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E89A158-8A00-421B-9CE8-2DF48CB8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20" y="1152481"/>
            <a:ext cx="4081670" cy="30612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3634BED-66A3-489E-9479-BB67B912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460" y="872839"/>
            <a:ext cx="3783693" cy="28377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5BF6C4-53AC-4158-B2E2-67BAA73DA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20" y="4101104"/>
            <a:ext cx="3577477" cy="2683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1B6097-1F89-488D-A427-8C3C16E70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676" y="3874457"/>
            <a:ext cx="3783693" cy="283777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C870E746-B55D-43C5-8889-B39BFC8367DD}"/>
              </a:ext>
            </a:extLst>
          </p:cNvPr>
          <p:cNvSpPr/>
          <p:nvPr/>
        </p:nvSpPr>
        <p:spPr>
          <a:xfrm>
            <a:off x="2372139" y="145774"/>
            <a:ext cx="6758610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Досвід напрацьований роками</a:t>
            </a:r>
            <a:endParaRPr lang="ru-RU" sz="3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2522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728870"/>
            <a:ext cx="8017565" cy="5923722"/>
          </a:xfrm>
          <a:prstGeom prst="rect">
            <a:avLst/>
          </a:prstGeom>
        </p:spPr>
        <p:txBody>
          <a:bodyPr vert="horz" anchor="b">
            <a:normAutofit fontScale="70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uk-UA" sz="4000" cap="all" dirty="0" smtClean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Збірник задач і вправ 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професійного спрямування 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sz="4100" dirty="0">
                <a:solidFill>
                  <a:srgbClr val="7030A0"/>
                </a:solidFill>
                <a:effectLst/>
              </a:rPr>
              <a:t>з хімії та біології</a:t>
            </a:r>
            <a:endParaRPr lang="ru-RU" sz="4100" dirty="0">
              <a:solidFill>
                <a:srgbClr val="7030A0"/>
              </a:solidFill>
              <a:effectLst/>
            </a:endParaRPr>
          </a:p>
          <a:p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r>
              <a:rPr lang="uk-UA" dirty="0">
                <a:solidFill>
                  <a:schemeClr val="tx2">
                    <a:lumMod val="50000"/>
                  </a:schemeClr>
                </a:solidFill>
                <a:effectLst/>
              </a:rPr>
              <a:t>(навчально-методичний посібник для здобувачів освіти та педагогічних працівників закладів професійної(професійно-технічної)освіти)</a:t>
            </a:r>
          </a:p>
          <a:p>
            <a:pPr algn="ctr"/>
            <a:endParaRPr lang="uk-UA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Автор: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Назарчук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О. В,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викладач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хімії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біології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і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екології</a:t>
            </a:r>
            <a:endParaRPr lang="ru-RU" sz="29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Кельменецького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професійного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ліцею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спеціаліст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вищої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категорії</a:t>
            </a:r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ru-RU" sz="2900" dirty="0">
                <a:solidFill>
                  <a:schemeClr val="accent4">
                    <a:lumMod val="50000"/>
                  </a:schemeClr>
                </a:solidFill>
                <a:effectLst/>
              </a:rPr>
              <a:t>                                                 старший </a:t>
            </a:r>
            <a:r>
              <a:rPr lang="ru-RU" sz="2900" dirty="0" err="1">
                <a:solidFill>
                  <a:schemeClr val="accent4">
                    <a:lumMod val="50000"/>
                  </a:schemeClr>
                </a:solidFill>
                <a:effectLst/>
              </a:rPr>
              <a:t>викладач</a:t>
            </a:r>
            <a:endParaRPr lang="ru-RU" sz="29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934278"/>
            <a:ext cx="8017565" cy="5780031"/>
          </a:xfrm>
          <a:prstGeom prst="rect">
            <a:avLst/>
          </a:prstGeom>
        </p:spPr>
        <p:txBody>
          <a:bodyPr vert="horz" anchor="b">
            <a:normAutofit fontScale="5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4000" cap="all" dirty="0" smtClean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Мета:</a:t>
            </a: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r>
              <a:rPr lang="uk-UA" sz="3800" dirty="0" smtClean="0">
                <a:solidFill>
                  <a:srgbClr val="7030A0"/>
                </a:solidFill>
                <a:effectLst/>
              </a:rPr>
              <a:t>• </a:t>
            </a:r>
            <a:r>
              <a:rPr lang="uk-UA" sz="3800" dirty="0">
                <a:solidFill>
                  <a:srgbClr val="7030A0"/>
                </a:solidFill>
                <a:effectLst/>
              </a:rPr>
              <a:t>зробити </a:t>
            </a:r>
            <a:r>
              <a:rPr lang="uk-UA" sz="3800" dirty="0" err="1">
                <a:solidFill>
                  <a:srgbClr val="7030A0"/>
                </a:solidFill>
                <a:effectLst/>
              </a:rPr>
              <a:t>уроки</a:t>
            </a:r>
            <a:r>
              <a:rPr lang="uk-UA" sz="3800" dirty="0">
                <a:solidFill>
                  <a:srgbClr val="7030A0"/>
                </a:solidFill>
                <a:effectLst/>
              </a:rPr>
              <a:t> продуктивними, цікавими, розвивальними через застосування інтегрованих задач </a:t>
            </a:r>
            <a:r>
              <a:rPr lang="uk-UA" sz="3800" dirty="0" err="1">
                <a:solidFill>
                  <a:srgbClr val="7030A0"/>
                </a:solidFill>
                <a:effectLst/>
              </a:rPr>
              <a:t>міжциклового</a:t>
            </a:r>
            <a:r>
              <a:rPr lang="uk-UA" sz="3800" dirty="0">
                <a:solidFill>
                  <a:srgbClr val="7030A0"/>
                </a:solidFill>
                <a:effectLst/>
              </a:rPr>
              <a:t> змісту;</a:t>
            </a: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використання змісту задач і вправ, щоб вони максимально сприяли розвитку всебічно розвиненої особистості;</a:t>
            </a: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</a:t>
            </a:r>
            <a:r>
              <a:rPr lang="uk-UA" sz="3800" dirty="0" smtClean="0">
                <a:solidFill>
                  <a:srgbClr val="7030A0"/>
                </a:solidFill>
                <a:effectLst/>
              </a:rPr>
              <a:t>розвиток </a:t>
            </a:r>
            <a:r>
              <a:rPr lang="uk-UA" sz="3800" dirty="0">
                <a:solidFill>
                  <a:srgbClr val="7030A0"/>
                </a:solidFill>
                <a:effectLst/>
              </a:rPr>
              <a:t>таких якостей, як: спостережливість, увага, </a:t>
            </a:r>
            <a:r>
              <a:rPr lang="uk-UA" sz="3800" dirty="0" smtClean="0">
                <a:solidFill>
                  <a:srgbClr val="7030A0"/>
                </a:solidFill>
                <a:effectLst/>
              </a:rPr>
              <a:t>пам’ять; </a:t>
            </a:r>
            <a:r>
              <a:rPr lang="uk-UA" sz="3800" dirty="0">
                <a:solidFill>
                  <a:srgbClr val="7030A0"/>
                </a:solidFill>
                <a:effectLst/>
              </a:rPr>
              <a:t>вміння орієнтуватися в різних життєвих ситуаціях;</a:t>
            </a: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навчити учнів самостійно аналізувати, систематизувати, мислити, </a:t>
            </a:r>
            <a:r>
              <a:rPr lang="uk-UA" sz="3800" dirty="0" smtClean="0">
                <a:solidFill>
                  <a:srgbClr val="7030A0"/>
                </a:solidFill>
                <a:effectLst/>
              </a:rPr>
              <a:t>діяти;</a:t>
            </a:r>
            <a:endParaRPr lang="uk-UA" sz="3800" dirty="0">
              <a:solidFill>
                <a:srgbClr val="7030A0"/>
              </a:solidFill>
              <a:effectLst/>
            </a:endParaRP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зацікавити учнів вивченням предмета </a:t>
            </a:r>
            <a:r>
              <a:rPr lang="uk-UA" sz="3800" dirty="0" smtClean="0">
                <a:solidFill>
                  <a:srgbClr val="7030A0"/>
                </a:solidFill>
                <a:effectLst/>
              </a:rPr>
              <a:t>хімії, біології і екології; </a:t>
            </a:r>
            <a:endParaRPr lang="uk-UA" sz="3800" dirty="0">
              <a:solidFill>
                <a:srgbClr val="7030A0"/>
              </a:solidFill>
              <a:effectLst/>
            </a:endParaRP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розвиток критичного мислення;  </a:t>
            </a: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формувати предметні і ключові </a:t>
            </a:r>
            <a:r>
              <a:rPr lang="uk-UA" sz="3800" dirty="0" smtClean="0">
                <a:solidFill>
                  <a:srgbClr val="7030A0"/>
                </a:solidFill>
                <a:effectLst/>
              </a:rPr>
              <a:t>компетентності</a:t>
            </a:r>
            <a:r>
              <a:rPr lang="uk-UA" sz="3800" dirty="0">
                <a:solidFill>
                  <a:srgbClr val="7030A0"/>
                </a:solidFill>
                <a:effectLst/>
              </a:rPr>
              <a:t>;</a:t>
            </a:r>
          </a:p>
          <a:p>
            <a:r>
              <a:rPr lang="uk-UA" sz="3800" dirty="0">
                <a:solidFill>
                  <a:srgbClr val="7030A0"/>
                </a:solidFill>
                <a:effectLst/>
              </a:rPr>
              <a:t>• здійснювати аналіз вивченого матеріалу та порівнювати із </a:t>
            </a:r>
            <a:r>
              <a:rPr lang="uk-UA" sz="3800" dirty="0" smtClean="0">
                <a:solidFill>
                  <a:srgbClr val="7030A0"/>
                </a:solidFill>
                <a:effectLst/>
              </a:rPr>
              <a:t>життям.</a:t>
            </a:r>
            <a:endParaRPr lang="uk-UA" sz="3800" dirty="0">
              <a:solidFill>
                <a:srgbClr val="7030A0"/>
              </a:solidFill>
              <a:effectLst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62400" y="225288"/>
            <a:ext cx="8017565" cy="6308034"/>
          </a:xfrm>
          <a:prstGeom prst="rect">
            <a:avLst/>
          </a:prstGeom>
        </p:spPr>
        <p:txBody>
          <a:bodyPr vert="horz" anchor="b">
            <a:normAutofit fontScale="4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40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зміст посібника</a:t>
            </a: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І. ЗАДАЧІ З ХІМІЇ…………………………………………………………7-22                                                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1. Інтеграція із професією: «Трактори-машиніст 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    сільськогосподарського виробництва»  ……………………….........7-11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2. Інтеграція із професією: «Слюсар з ремонту колісних транспортних засобів»………………………………………………………………….…………12-17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3. Інтеграція із професією: «Кухар. Кондитер»………………………...17-19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4. Інтеграція із професією: «Електрозварник ручного зварювання»….20-22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ІІ. ЗАДАЧІ З БІОЛОГІЇ……………………………………………………23-33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1. Інтеграція із професією: «Тракторист-машиніст 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    сільськогосподарського виробництва» ……………………………23-26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2. Інтеграція із професією: «Слюсар з ремонту колісних транспортних засобів»………………………………………………………………….…………26-29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   3. Інтеграція із професією: «Кухар. Кондитер»…………………………29-33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ІІІ. ПОМІЧНИК ДЛЯ ПЕДАГОГА ТА ЗДОБУВАЧА ОСВІТИ……..34-49</a:t>
            </a:r>
          </a:p>
          <a:p>
            <a:pPr>
              <a:lnSpc>
                <a:spcPct val="120000"/>
              </a:lnSpc>
            </a:pPr>
            <a:r>
              <a:rPr lang="uk-UA" dirty="0">
                <a:solidFill>
                  <a:srgbClr val="002060"/>
                </a:solidFill>
                <a:effectLst/>
              </a:rPr>
              <a:t>І</a:t>
            </a:r>
            <a:r>
              <a:rPr lang="en-US" dirty="0">
                <a:solidFill>
                  <a:srgbClr val="002060"/>
                </a:solidFill>
                <a:effectLst/>
              </a:rPr>
              <a:t>V. </a:t>
            </a:r>
            <a:r>
              <a:rPr lang="uk-UA" dirty="0">
                <a:solidFill>
                  <a:srgbClr val="002060"/>
                </a:solidFill>
                <a:effectLst/>
              </a:rPr>
              <a:t>ГЛОСАРІЙ………………………………………………………………50-67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2060"/>
                </a:solidFill>
                <a:effectLst/>
              </a:rPr>
              <a:t>V. </a:t>
            </a:r>
            <a:r>
              <a:rPr lang="uk-UA" dirty="0">
                <a:solidFill>
                  <a:srgbClr val="002060"/>
                </a:solidFill>
                <a:effectLst/>
              </a:rPr>
              <a:t>ЦИТАТНИК МУДРОСТЕЙ ДЛЯ ЗДОБУВАЧА ОСВІТИ…………68-70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2060"/>
                </a:solidFill>
                <a:effectLst/>
              </a:rPr>
              <a:t>VI. </a:t>
            </a:r>
            <a:r>
              <a:rPr lang="uk-UA" dirty="0">
                <a:solidFill>
                  <a:srgbClr val="002060"/>
                </a:solidFill>
                <a:effectLst/>
              </a:rPr>
              <a:t>СПИСОК ВИКОРИСТАНОЇ ЛІТЕРАТУРИ. ………………………71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2060"/>
                </a:solidFill>
                <a:effectLst/>
              </a:rPr>
              <a:t>VI</a:t>
            </a:r>
            <a:r>
              <a:rPr lang="uk-UA" dirty="0">
                <a:solidFill>
                  <a:srgbClr val="002060"/>
                </a:solidFill>
                <a:effectLst/>
              </a:rPr>
              <a:t>І. КОРИСНІ </a:t>
            </a:r>
            <a:r>
              <a:rPr lang="en-US" dirty="0">
                <a:solidFill>
                  <a:srgbClr val="002060"/>
                </a:solidFill>
                <a:effectLst/>
              </a:rPr>
              <a:t>INTERNET </a:t>
            </a:r>
            <a:r>
              <a:rPr lang="uk-UA" dirty="0">
                <a:solidFill>
                  <a:srgbClr val="002060"/>
                </a:solidFill>
                <a:effectLst/>
              </a:rPr>
              <a:t>ПОСИЛАННЯ ……………………………..72-76</a:t>
            </a: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837043" y="225288"/>
            <a:ext cx="7142922" cy="3074504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40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Зміст І-ІІ розділів</a:t>
            </a: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808080-BA15-4ABB-81EE-DEBFFF05A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t="20382" r="26475" b="8041"/>
          <a:stretch/>
        </p:blipFill>
        <p:spPr>
          <a:xfrm>
            <a:off x="7911548" y="967408"/>
            <a:ext cx="3525254" cy="29121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4A3ACA4-EDDE-4308-9589-7E308DA759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20795" r="26049" b="7065"/>
          <a:stretch/>
        </p:blipFill>
        <p:spPr>
          <a:xfrm>
            <a:off x="3803374" y="1034822"/>
            <a:ext cx="3432313" cy="2844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546D235-8F99-4A40-8357-2DE25A750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19416" r="25568" b="5847"/>
          <a:stretch/>
        </p:blipFill>
        <p:spPr>
          <a:xfrm>
            <a:off x="3803374" y="3937121"/>
            <a:ext cx="3326296" cy="28218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DAA82B9-5DD2-458A-882B-82321874DA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9" t="21288" r="26019" b="8692"/>
          <a:stretch/>
        </p:blipFill>
        <p:spPr>
          <a:xfrm>
            <a:off x="7911548" y="3937122"/>
            <a:ext cx="3421386" cy="28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03374" y="225288"/>
            <a:ext cx="8294771" cy="3498574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uk-UA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ІІІ.</a:t>
            </a:r>
            <a:r>
              <a:rPr lang="ru-RU" sz="32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r>
              <a:rPr lang="ru-RU" sz="2800" cap="all" dirty="0">
                <a:ln w="0"/>
                <a:gradFill flip="none">
                  <a:gsLst>
                    <a:gs pos="0">
                      <a:srgbClr val="F07F0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07F0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07F09">
                        <a:shade val="65000"/>
                        <a:satMod val="130000"/>
                      </a:srgbClr>
                    </a:gs>
                    <a:gs pos="92000">
                      <a:srgbClr val="F07F09">
                        <a:shade val="50000"/>
                        <a:satMod val="120000"/>
                      </a:srgbClr>
                    </a:gs>
                    <a:gs pos="100000">
                      <a:srgbClr val="F07F0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ПОМІЧНИК ДЛЯ ПЕДАГОГА ТА ЗДОБУВАЧА ОСВІТИ</a:t>
            </a:r>
            <a:endParaRPr lang="uk-UA" sz="28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>
              <a:defRPr/>
            </a:pPr>
            <a:endParaRPr lang="uk-UA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  <a:p>
            <a:pPr algn="ctr"/>
            <a:r>
              <a:rPr lang="uk-UA" dirty="0">
                <a:effectLst/>
              </a:rPr>
              <a:t> </a:t>
            </a:r>
            <a:endParaRPr lang="ru-RU" sz="4000" dirty="0">
              <a:effectLst/>
            </a:endParaRPr>
          </a:p>
          <a:p>
            <a:pPr algn="ctr"/>
            <a:endParaRPr lang="ru-RU" sz="4000" dirty="0">
              <a:solidFill>
                <a:schemeClr val="tx2">
                  <a:lumMod val="50000"/>
                </a:schemeClr>
              </a:solidFill>
              <a:effectLst/>
            </a:endParaRPr>
          </a:p>
          <a:p>
            <a:pPr algn="ctr">
              <a:defRPr/>
            </a:pPr>
            <a:endParaRPr lang="ru-RU" sz="4000" cap="all" dirty="0">
              <a:ln w="0"/>
              <a:gradFill flip="none">
                <a:gsLst>
                  <a:gs pos="0">
                    <a:srgbClr val="F07F09">
                      <a:tint val="75000"/>
                      <a:shade val="75000"/>
                      <a:satMod val="170000"/>
                    </a:srgbClr>
                  </a:gs>
                  <a:gs pos="49000">
                    <a:srgbClr val="F07F09">
                      <a:tint val="88000"/>
                      <a:shade val="65000"/>
                      <a:satMod val="172000"/>
                    </a:srgbClr>
                  </a:gs>
                  <a:gs pos="50000">
                    <a:srgbClr val="F07F09">
                      <a:shade val="65000"/>
                      <a:satMod val="130000"/>
                    </a:srgbClr>
                  </a:gs>
                  <a:gs pos="92000">
                    <a:srgbClr val="F07F09">
                      <a:shade val="50000"/>
                      <a:satMod val="120000"/>
                    </a:srgbClr>
                  </a:gs>
                  <a:gs pos="100000">
                    <a:srgbClr val="F07F09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DE4AF8-D2E5-4D8B-A40E-FBF4D5F1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19567" r="33094" b="7922"/>
          <a:stretch/>
        </p:blipFill>
        <p:spPr>
          <a:xfrm>
            <a:off x="93855" y="1616765"/>
            <a:ext cx="3709519" cy="47774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6C8398-80F4-4BFB-A186-E99B8DB4F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639" y="1427465"/>
            <a:ext cx="2291831" cy="2296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AD52BB-2A63-4710-87E1-9035CA72C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05" y="1427465"/>
            <a:ext cx="2874791" cy="22963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EAE68DA-B527-409A-8609-4569DF247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267" y="1427465"/>
            <a:ext cx="3033659" cy="22963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F26946-771A-4B0A-A9DA-2D6DDE518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370" y="3958174"/>
            <a:ext cx="3181976" cy="243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54E1B91-A661-4795-AEE8-9012D22297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31" t="7177" r="8963"/>
          <a:stretch/>
        </p:blipFill>
        <p:spPr>
          <a:xfrm>
            <a:off x="6677641" y="3901431"/>
            <a:ext cx="3181976" cy="2296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7416B7D-F624-4EB7-8ACB-FA750EAB27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1" r="7591"/>
          <a:stretch/>
        </p:blipFill>
        <p:spPr>
          <a:xfrm>
            <a:off x="9967591" y="3958174"/>
            <a:ext cx="2011285" cy="24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rasivo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402</Words>
  <Application>Microsoft Office PowerPoint</Application>
  <PresentationFormat>Произвольный</PresentationFormat>
  <Paragraphs>118</Paragraphs>
  <Slides>14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krasivo</vt:lpstr>
      <vt:lpstr>Оформление по умолчанию</vt:lpstr>
      <vt:lpstr>Презентация PowerPoint</vt:lpstr>
      <vt:lpstr>Презентация PowerPoint</vt:lpstr>
      <vt:lpstr>Ще більше інформації у моєму  блозі -https://kplinterest.blogspot.com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ОЛЕГ</dc:creator>
  <cp:lastModifiedBy>Smart</cp:lastModifiedBy>
  <cp:revision>30</cp:revision>
  <dcterms:created xsi:type="dcterms:W3CDTF">2022-06-18T08:37:45Z</dcterms:created>
  <dcterms:modified xsi:type="dcterms:W3CDTF">2024-02-19T11:15:50Z</dcterms:modified>
</cp:coreProperties>
</file>