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  <p:sldMasterId id="2147483669" r:id="rId2"/>
  </p:sldMasterIdLst>
  <p:sldIdLst>
    <p:sldId id="256" r:id="rId3"/>
    <p:sldId id="257" r:id="rId4"/>
    <p:sldId id="273" r:id="rId5"/>
    <p:sldId id="258" r:id="rId6"/>
    <p:sldId id="259" r:id="rId7"/>
    <p:sldId id="275" r:id="rId8"/>
    <p:sldId id="274" r:id="rId9"/>
    <p:sldId id="264" r:id="rId10"/>
    <p:sldId id="265" r:id="rId11"/>
    <p:sldId id="267" r:id="rId12"/>
    <p:sldId id="268" r:id="rId13"/>
    <p:sldId id="270" r:id="rId14"/>
    <p:sldId id="272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122" d="100"/>
          <a:sy n="122" d="100"/>
        </p:scale>
        <p:origin x="-72" y="193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2/19/2024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2/19/2024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F496CB">
                    <a:lumMod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496CB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81380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2/19/2024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>
                <a:solidFill>
                  <a:srgbClr val="F496CB">
                    <a:lumMod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496CB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58498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2/19/2024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F496CB">
                    <a:lumMod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496CB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01638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2/19/2024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2/19/2024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>
                <a:solidFill>
                  <a:srgbClr val="F496CB">
                    <a:lumMod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496CB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41756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2/19/2024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F496CB">
                    <a:lumMod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496CB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87555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2/19/2024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F496CB">
                    <a:lumMod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496CB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26866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2/19/2024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F496CB">
                    <a:lumMod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496CB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135578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2/19/2024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>
                <a:solidFill>
                  <a:srgbClr val="F496CB">
                    <a:lumMod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496CB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599716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2/19/2024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F496CB">
                    <a:lumMod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496CB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6422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2/19/2024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F496CB">
                    <a:lumMod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496CB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43320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2/19/2024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F496CB">
                    <a:lumMod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496CB">
                  <a:lumMod val="75000"/>
                </a:srgbClr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F496CB"/>
                </a:solidFill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F496CB"/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9226408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2/19/2024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F496CB">
                    <a:lumMod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496CB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967577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2/19/2024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F496CB">
                    <a:lumMod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496CB">
                  <a:lumMod val="75000"/>
                </a:srgbClr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F496CB"/>
                </a:solidFill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F496CB"/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222310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2/19/2024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F496CB">
                    <a:lumMod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496CB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064546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2/19/2024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>
                <a:solidFill>
                  <a:srgbClr val="F496CB">
                    <a:lumMod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496CB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31791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2/19/2024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F496CB">
                    <a:lumMod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496CB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88870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2/19/2024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2/19/2024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2/19/2024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2/19/2024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2/19/2024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2/19/2024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1" r:id="rId3"/>
    <p:sldLayoutId id="2147483666" r:id="rId4"/>
    <p:sldLayoutId id="2147483653" r:id="rId5"/>
    <p:sldLayoutId id="2147483654" r:id="rId6"/>
    <p:sldLayoutId id="2147483655" r:id="rId7"/>
    <p:sldLayoutId id="2147483667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2/19/2024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>
                <a:solidFill>
                  <a:srgbClr val="F496CB">
                    <a:lumMod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496CB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6125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276537" y="4586990"/>
            <a:ext cx="4706911" cy="1224504"/>
          </a:xfrm>
          <a:noFill/>
        </p:spPr>
        <p:txBody>
          <a:bodyPr>
            <a:noAutofit/>
          </a:bodyPr>
          <a:lstStyle/>
          <a:p>
            <a:r>
              <a:rPr lang="uk-UA" sz="2000" b="1" dirty="0">
                <a:solidFill>
                  <a:srgbClr val="002060"/>
                </a:solidFill>
              </a:rPr>
              <a:t>Автор:</a:t>
            </a:r>
            <a:r>
              <a:rPr lang="uk-UA" sz="2000" dirty="0" err="1">
                <a:solidFill>
                  <a:srgbClr val="002060"/>
                </a:solidFill>
              </a:rPr>
              <a:t>Лащук</a:t>
            </a:r>
            <a:r>
              <a:rPr lang="uk-UA" sz="2000" dirty="0">
                <a:solidFill>
                  <a:srgbClr val="002060"/>
                </a:solidFill>
              </a:rPr>
              <a:t> Олена Вікторівна,</a:t>
            </a:r>
            <a:endParaRPr lang="ru-RU" sz="2000" dirty="0">
              <a:solidFill>
                <a:srgbClr val="002060"/>
              </a:solidFill>
            </a:endParaRPr>
          </a:p>
          <a:p>
            <a:r>
              <a:rPr lang="uk-UA" sz="2000" dirty="0">
                <a:solidFill>
                  <a:srgbClr val="002060"/>
                </a:solidFill>
              </a:rPr>
              <a:t>майстер виробничого навчання</a:t>
            </a:r>
          </a:p>
          <a:p>
            <a:r>
              <a:rPr lang="uk-UA" sz="2000" dirty="0">
                <a:solidFill>
                  <a:srgbClr val="002060"/>
                </a:solidFill>
              </a:rPr>
              <a:t> </a:t>
            </a:r>
            <a:r>
              <a:rPr lang="uk-UA" sz="2000" dirty="0" smtClean="0">
                <a:solidFill>
                  <a:srgbClr val="002060"/>
                </a:solidFill>
              </a:rPr>
              <a:t>І </a:t>
            </a:r>
            <a:r>
              <a:rPr lang="uk-UA" sz="2000" dirty="0">
                <a:solidFill>
                  <a:srgbClr val="002060"/>
                </a:solidFill>
              </a:rPr>
              <a:t>категорії</a:t>
            </a:r>
            <a:endParaRPr lang="ru-RU" sz="2000" dirty="0">
              <a:solidFill>
                <a:srgbClr val="002060"/>
              </a:solidFill>
            </a:endParaRPr>
          </a:p>
          <a:p>
            <a:pPr algn="l"/>
            <a:r>
              <a:rPr lang="uk-UA" sz="3200" b="1" dirty="0" smtClean="0">
                <a:solidFill>
                  <a:srgbClr val="002060"/>
                </a:solidFill>
              </a:rPr>
              <a:t>- 2023 -</a:t>
            </a:r>
            <a:endParaRPr lang="ru-RU" sz="3200" b="1" dirty="0">
              <a:solidFill>
                <a:srgbClr val="002060"/>
              </a:solidFill>
            </a:endParaRPr>
          </a:p>
        </p:txBody>
      </p:sp>
      <p:sp>
        <p:nvSpPr>
          <p:cNvPr id="5" name="Rectangle 1"/>
          <p:cNvSpPr>
            <a:spLocks noGrp="1" noChangeArrowheads="1"/>
          </p:cNvSpPr>
          <p:nvPr>
            <p:ph type="ctrTitle"/>
          </p:nvPr>
        </p:nvSpPr>
        <p:spPr bwMode="auto">
          <a:xfrm>
            <a:off x="-3222885" y="1762631"/>
            <a:ext cx="17853286" cy="2616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uk-UA" sz="2000" b="1" dirty="0">
                <a:solidFill>
                  <a:schemeClr val="accent6">
                    <a:lumMod val="50000"/>
                  </a:schemeClr>
                </a:solidFill>
              </a:rPr>
              <a:t>Навчально-методичний посібник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ru-RU" sz="2000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uk-UA" sz="2000" b="1" dirty="0">
                <a:solidFill>
                  <a:schemeClr val="accent6">
                    <a:lumMod val="50000"/>
                  </a:schemeClr>
                </a:solidFill>
              </a:rPr>
              <a:t>«Формування професійних </a:t>
            </a:r>
            <a:r>
              <a:rPr lang="uk-UA" sz="2000" b="1" dirty="0" err="1">
                <a:solidFill>
                  <a:schemeClr val="accent6">
                    <a:lumMod val="50000"/>
                  </a:schemeClr>
                </a:solidFill>
              </a:rPr>
              <a:t>компетентностей</a:t>
            </a:r>
            <a:r>
              <a:rPr lang="uk-UA" sz="2000" b="1" dirty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uk-UA" sz="2000" b="1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uk-UA" sz="2000" b="1" dirty="0">
                <a:solidFill>
                  <a:schemeClr val="accent6">
                    <a:lumMod val="50000"/>
                  </a:schemeClr>
                </a:solidFill>
              </a:rPr>
              <a:t> на етапі приготування  оздоблювальних напівфабрикатів</a:t>
            </a:r>
            <a:br>
              <a:rPr lang="uk-UA" sz="2000" b="1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uk-UA" sz="2000" b="1" dirty="0">
                <a:solidFill>
                  <a:schemeClr val="accent6">
                    <a:lumMod val="50000"/>
                  </a:schemeClr>
                </a:solidFill>
              </a:rPr>
              <a:t> для борошняних кондитерських виробів»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ru-RU" sz="2000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uk-UA" sz="2000" dirty="0">
                <a:solidFill>
                  <a:schemeClr val="accent6">
                    <a:lumMod val="50000"/>
                  </a:schemeClr>
                </a:solidFill>
              </a:rPr>
              <a:t>(для педагогічних працівників закладів професійної 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ru-RU" sz="2000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uk-UA" sz="2000" dirty="0">
                <a:solidFill>
                  <a:schemeClr val="accent6">
                    <a:lumMod val="50000"/>
                  </a:schemeClr>
                </a:solidFill>
              </a:rPr>
              <a:t>(професійно-технічної) освіти з професії «Кондитер»)</a:t>
            </a:r>
            <a:r>
              <a:rPr lang="ru-RU" sz="4400" dirty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ru-RU" sz="4400" dirty="0">
                <a:solidFill>
                  <a:schemeClr val="accent6">
                    <a:lumMod val="50000"/>
                  </a:schemeClr>
                </a:solidFill>
              </a:rPr>
            </a:br>
            <a:endParaRPr kumimoji="0" lang="ru-RU" sz="4400" b="0" i="0" u="none" strike="noStrike" cap="none" normalizeH="0" baseline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91348" y="399245"/>
            <a:ext cx="49586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КЕЛЬМЕНЕЦЬКИЙ ПОФЕСІЙНИЙ ЛІЦЕЙ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AB49D17E-BDDE-440C-93C1-95DA7B5BED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717219" y="4181758"/>
            <a:ext cx="2713290" cy="2034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9753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ds7ishim.ru/sites/default/files/news/img_to_text/pova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9800" y="3786187"/>
            <a:ext cx="2043112" cy="2657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75" y="162702"/>
            <a:ext cx="3000376" cy="233111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050" y="162702"/>
            <a:ext cx="3314700" cy="243762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963" y="3552605"/>
            <a:ext cx="3152774" cy="2233831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0575" y="3035982"/>
            <a:ext cx="2451100" cy="3267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08940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288" y="296465"/>
            <a:ext cx="3248026" cy="243601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3948" y="296465"/>
            <a:ext cx="3109913" cy="233243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6955" y="3271838"/>
            <a:ext cx="5384007" cy="311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5949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68348" y="443601"/>
            <a:ext cx="7924801" cy="57078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uk-UA" sz="3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Висновки</a:t>
            </a:r>
            <a:endParaRPr lang="ru-RU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50000"/>
              </a:lnSpc>
              <a:spcAft>
                <a:spcPts val="0"/>
              </a:spcAft>
            </a:pPr>
            <a:r>
              <a:rPr lang="uk-UA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Підготовка до виробничого навчання потребує значних витрат часу. Аналізуючи структуру активних методів навчання, можна легко помітити, що єдиного підходу до їх класифікації не існує, як і не існує єдиного погляду на визначення слова «творчість».</a:t>
            </a:r>
            <a:endParaRPr lang="uk-UA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uk-UA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 можна </a:t>
            </a:r>
            <a:r>
              <a:rPr lang="ru-R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обмежуватися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тільки </a:t>
            </a:r>
            <a:r>
              <a:rPr lang="ru-R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програмовим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матеріалом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з </a:t>
            </a:r>
            <a:r>
              <a:rPr lang="ru-R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підручника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не </a:t>
            </a:r>
            <a:r>
              <a:rPr lang="ru-R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пов’язуючи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його з життям та </a:t>
            </a:r>
            <a:r>
              <a:rPr lang="ru-R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іншими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предметами.  А для </a:t>
            </a:r>
            <a:r>
              <a:rPr lang="uk-UA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здобувачів освіти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особливо </a:t>
            </a:r>
            <a:r>
              <a:rPr lang="ru-R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важливо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провести </a:t>
            </a:r>
            <a:r>
              <a:rPr lang="ru-R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взаємозв’язок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з </a:t>
            </a:r>
            <a:r>
              <a:rPr lang="ru-R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їхньою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майбутньою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професією.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31438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t="-22000" b="-6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771869" y="3671873"/>
            <a:ext cx="7420131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96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Дякую за увагу!</a:t>
            </a:r>
          </a:p>
        </p:txBody>
      </p:sp>
    </p:spTree>
    <p:extLst>
      <p:ext uri="{BB962C8B-B14F-4D97-AF65-F5344CB8AC3E}">
        <p14:creationId xmlns:p14="http://schemas.microsoft.com/office/powerpoint/2010/main" val="3067375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314450" y="728663"/>
            <a:ext cx="782955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ctr">
              <a:lnSpc>
                <a:spcPct val="150000"/>
              </a:lnSpc>
            </a:pPr>
            <a:r>
              <a:rPr lang="uk-UA" sz="2400" dirty="0">
                <a:latin typeface="Times New Roman"/>
              </a:rPr>
              <a:t>Актуальність методичної проблеми обумовлена необхідністю набуття майбутнім фахівцем соціально-економічного та професійного досвіду практичної діяльності ще на етапі навчання у ліцеї. Адже формування професійних </a:t>
            </a:r>
            <a:r>
              <a:rPr lang="uk-UA" sz="2400" dirty="0" err="1">
                <a:latin typeface="Times New Roman"/>
              </a:rPr>
              <a:t>компетенцій</a:t>
            </a:r>
            <a:r>
              <a:rPr lang="uk-UA" sz="2400" dirty="0">
                <a:latin typeface="Times New Roman"/>
              </a:rPr>
              <a:t> майбутнього конкурентоспроможного фахівця нині вимагає від навчального закладу принципово нового підходу: інтеграції професійної освіти, практичної діяльності та нових інформаційних технологій. </a:t>
            </a:r>
            <a:endParaRPr lang="ru-RU" sz="24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1587231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mg0.liveinternet.ru/images/attach/d/1/132/317/132317466_66089132413546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6625" y="2053652"/>
            <a:ext cx="3843338" cy="2788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57275" y="828675"/>
            <a:ext cx="6329363" cy="50119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50000"/>
              </a:lnSpc>
            </a:pPr>
            <a:r>
              <a:rPr lang="uk-UA" sz="2400" b="1" i="1" dirty="0">
                <a:solidFill>
                  <a:prstClr val="black"/>
                </a:solidFill>
                <a:latin typeface="Times New Roman"/>
              </a:rPr>
              <a:t>Мета розробки навчально-методичного посібника</a:t>
            </a:r>
            <a:r>
              <a:rPr lang="uk-UA" sz="2400" b="1" dirty="0">
                <a:solidFill>
                  <a:prstClr val="black"/>
                </a:solidFill>
                <a:latin typeface="Times New Roman"/>
              </a:rPr>
              <a:t>:</a:t>
            </a:r>
            <a:endParaRPr lang="ru-RU" sz="2400" dirty="0">
              <a:solidFill>
                <a:prstClr val="black"/>
              </a:solidFill>
            </a:endParaRPr>
          </a:p>
          <a:p>
            <a:pPr indent="450215" algn="just">
              <a:lnSpc>
                <a:spcPct val="150000"/>
              </a:lnSpc>
            </a:pPr>
            <a:r>
              <a:rPr lang="uk-UA" sz="2400" dirty="0">
                <a:solidFill>
                  <a:prstClr val="black"/>
                </a:solidFill>
                <a:latin typeface="Times New Roman"/>
              </a:rPr>
              <a:t>• зробити уроки продуктивними, цікавими, розвивальними через застосування новітніх </a:t>
            </a:r>
            <a:r>
              <a:rPr lang="ru-RU" sz="2400" dirty="0" err="1">
                <a:solidFill>
                  <a:prstClr val="black"/>
                </a:solidFill>
                <a:latin typeface="Times New Roman"/>
              </a:rPr>
              <a:t>сучасних</a:t>
            </a:r>
            <a:r>
              <a:rPr lang="ru-RU" sz="2400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ru-RU" sz="2400" dirty="0" err="1">
                <a:solidFill>
                  <a:prstClr val="black"/>
                </a:solidFill>
                <a:latin typeface="Times New Roman"/>
              </a:rPr>
              <a:t>освітніх</a:t>
            </a:r>
            <a:r>
              <a:rPr lang="ru-RU" sz="2400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ru-RU" sz="2400" dirty="0" err="1">
                <a:solidFill>
                  <a:prstClr val="black"/>
                </a:solidFill>
                <a:latin typeface="Times New Roman"/>
              </a:rPr>
              <a:t>технологій</a:t>
            </a:r>
            <a:r>
              <a:rPr lang="uk-UA" sz="2400" dirty="0">
                <a:solidFill>
                  <a:prstClr val="black"/>
                </a:solidFill>
                <a:latin typeface="Times New Roman"/>
              </a:rPr>
              <a:t>, форм, методів навчання;</a:t>
            </a:r>
            <a:endParaRPr lang="ru-RU" sz="2400" dirty="0">
              <a:solidFill>
                <a:prstClr val="black"/>
              </a:solidFill>
            </a:endParaRPr>
          </a:p>
          <a:p>
            <a:pPr indent="450215" algn="just">
              <a:lnSpc>
                <a:spcPct val="150000"/>
              </a:lnSpc>
            </a:pPr>
            <a:r>
              <a:rPr lang="uk-UA" sz="2400" dirty="0">
                <a:solidFill>
                  <a:srgbClr val="000000"/>
                </a:solidFill>
                <a:latin typeface="Times New Roman"/>
                <a:ea typeface="Calibri"/>
              </a:rPr>
              <a:t>• вчити учнів самостійно аналізувати, систематизувати, критично мислити, практично діяти, порівнювати із життям.</a:t>
            </a:r>
            <a:endParaRPr lang="ru-RU" sz="2400" dirty="0">
              <a:solidFill>
                <a:srgbClr val="000000"/>
              </a:solidFill>
              <a:latin typeface="Times New Roman"/>
              <a:ea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393063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8" y="228599"/>
            <a:ext cx="10029825" cy="5986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858989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6000" b="-4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571500"/>
            <a:ext cx="7743825" cy="5557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184685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816AA9E3-47A7-4EFF-9889-EA2699D4FC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38" y="60387"/>
            <a:ext cx="2915804" cy="35972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1AB70A09-9024-42F1-B820-CCD0C481D3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5538" y="1234802"/>
            <a:ext cx="3739124" cy="43396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94AC057E-13E7-4855-8B75-9B302A2D15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6759" y="2567031"/>
            <a:ext cx="3599814" cy="42643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9118204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745" y="394582"/>
            <a:ext cx="3636486" cy="27200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5126" y="394583"/>
            <a:ext cx="3781985" cy="27200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895" y="3343274"/>
            <a:ext cx="3579336" cy="26773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9271" y="3591742"/>
            <a:ext cx="3727840" cy="24288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790706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s://thumbs.dreamstime.com/z/%D1%81%D0%BC%D0%B5%D1%88%D0%BD%D0%BE%D0%B9-%D1%88%D0%B5%D1%84-%D0%BF%D0%BE%D0%B2%D0%B0%D1%80-28948033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4" b="11218"/>
          <a:stretch/>
        </p:blipFill>
        <p:spPr bwMode="auto">
          <a:xfrm>
            <a:off x="8487075" y="859187"/>
            <a:ext cx="1749205" cy="188957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521" y="3411291"/>
            <a:ext cx="3671887" cy="27539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218" y="859187"/>
            <a:ext cx="2239257" cy="140339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82" y="3457577"/>
            <a:ext cx="3886198" cy="27076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6680" y="284002"/>
            <a:ext cx="3924301" cy="29432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6797291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3819" y="4179192"/>
            <a:ext cx="3507394" cy="224444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514" y="614363"/>
            <a:ext cx="4214812" cy="261461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302" y="614363"/>
            <a:ext cx="4143373" cy="281463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514" y="4086224"/>
            <a:ext cx="4500561" cy="233262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3679960308"/>
      </p:ext>
    </p:extLst>
  </p:cSld>
  <p:clrMapOvr>
    <a:masterClrMapping/>
  </p:clrMapOvr>
</p:sld>
</file>

<file path=ppt/theme/theme1.xml><?xml version="1.0" encoding="utf-8"?>
<a:theme xmlns:a="http://schemas.openxmlformats.org/drawingml/2006/main" name="Грань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F496CB"/>
      </a:accent1>
      <a:accent2>
        <a:srgbClr val="BC356F"/>
      </a:accent2>
      <a:accent3>
        <a:srgbClr val="E65331"/>
      </a:accent3>
      <a:accent4>
        <a:srgbClr val="F27E19"/>
      </a:accent4>
      <a:accent5>
        <a:srgbClr val="F2AC19"/>
      </a:accent5>
      <a:accent6>
        <a:srgbClr val="BC80E0"/>
      </a:accent6>
      <a:hlink>
        <a:srgbClr val="EF5285"/>
      </a:hlink>
      <a:folHlink>
        <a:srgbClr val="F77F90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Facet" id="{C0C680CD-088A-49FC-A102-D699147F32B2}" vid="{23659B44-6E34-4CE8-8F0D-387DA7996826}"/>
    </a:ext>
  </a:extLst>
</a:theme>
</file>

<file path=ppt/theme/theme2.xml><?xml version="1.0" encoding="utf-8"?>
<a:theme xmlns:a="http://schemas.openxmlformats.org/drawingml/2006/main" name="1_Грань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F496CB"/>
      </a:accent1>
      <a:accent2>
        <a:srgbClr val="BC356F"/>
      </a:accent2>
      <a:accent3>
        <a:srgbClr val="E65331"/>
      </a:accent3>
      <a:accent4>
        <a:srgbClr val="F27E19"/>
      </a:accent4>
      <a:accent5>
        <a:srgbClr val="F2AC19"/>
      </a:accent5>
      <a:accent6>
        <a:srgbClr val="BC80E0"/>
      </a:accent6>
      <a:hlink>
        <a:srgbClr val="EF5285"/>
      </a:hlink>
      <a:folHlink>
        <a:srgbClr val="F77F90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Facet" id="{C0C680CD-088A-49FC-A102-D699147F32B2}" vid="{23659B44-6E34-4CE8-8F0D-387DA79968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373</TotalTime>
  <Words>186</Words>
  <Application>Microsoft Office PowerPoint</Application>
  <PresentationFormat>Произвольный</PresentationFormat>
  <Paragraphs>14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13</vt:i4>
      </vt:variant>
    </vt:vector>
  </HeadingPairs>
  <TitlesOfParts>
    <vt:vector size="15" baseType="lpstr">
      <vt:lpstr>Грань</vt:lpstr>
      <vt:lpstr>1_Грань</vt:lpstr>
      <vt:lpstr>Навчально-методичний посібник «Формування професійних компетентностей  на етапі приготування  оздоблювальних напівфабрикатів  для борошняних кондитерських виробів» (для педагогічних працівників закладів професійної  (професійно-технічної) освіти з професії «Кондитер»)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Збірник  завдань з української мови  професійного спрямування</dc:title>
  <dc:creator>Калугин</dc:creator>
  <cp:lastModifiedBy>Smart</cp:lastModifiedBy>
  <cp:revision>68</cp:revision>
  <dcterms:created xsi:type="dcterms:W3CDTF">2019-01-19T09:17:22Z</dcterms:created>
  <dcterms:modified xsi:type="dcterms:W3CDTF">2024-02-19T11:11:39Z</dcterms:modified>
</cp:coreProperties>
</file>